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8" r:id="rId1"/>
  </p:sldMasterIdLst>
  <p:notesMasterIdLst>
    <p:notesMasterId r:id="rId51"/>
  </p:notesMasterIdLst>
  <p:sldIdLst>
    <p:sldId id="256" r:id="rId2"/>
    <p:sldId id="272" r:id="rId3"/>
    <p:sldId id="301" r:id="rId4"/>
    <p:sldId id="300" r:id="rId5"/>
    <p:sldId id="305" r:id="rId6"/>
    <p:sldId id="257" r:id="rId7"/>
    <p:sldId id="283" r:id="rId8"/>
    <p:sldId id="307" r:id="rId9"/>
    <p:sldId id="258" r:id="rId10"/>
    <p:sldId id="259" r:id="rId11"/>
    <p:sldId id="260" r:id="rId12"/>
    <p:sldId id="319" r:id="rId13"/>
    <p:sldId id="306" r:id="rId14"/>
    <p:sldId id="273" r:id="rId15"/>
    <p:sldId id="277" r:id="rId16"/>
    <p:sldId id="278" r:id="rId17"/>
    <p:sldId id="288" r:id="rId18"/>
    <p:sldId id="280" r:id="rId19"/>
    <p:sldId id="281" r:id="rId20"/>
    <p:sldId id="264" r:id="rId21"/>
    <p:sldId id="302" r:id="rId22"/>
    <p:sldId id="282" r:id="rId23"/>
    <p:sldId id="291" r:id="rId24"/>
    <p:sldId id="285" r:id="rId25"/>
    <p:sldId id="317" r:id="rId26"/>
    <p:sldId id="292" r:id="rId27"/>
    <p:sldId id="287" r:id="rId28"/>
    <p:sldId id="316" r:id="rId29"/>
    <p:sldId id="293" r:id="rId30"/>
    <p:sldId id="311" r:id="rId31"/>
    <p:sldId id="312" r:id="rId32"/>
    <p:sldId id="313" r:id="rId33"/>
    <p:sldId id="318" r:id="rId34"/>
    <p:sldId id="314" r:id="rId35"/>
    <p:sldId id="315" r:id="rId36"/>
    <p:sldId id="284" r:id="rId37"/>
    <p:sldId id="299" r:id="rId38"/>
    <p:sldId id="303" r:id="rId39"/>
    <p:sldId id="298" r:id="rId40"/>
    <p:sldId id="290" r:id="rId41"/>
    <p:sldId id="265" r:id="rId42"/>
    <p:sldId id="289" r:id="rId43"/>
    <p:sldId id="269" r:id="rId44"/>
    <p:sldId id="270" r:id="rId45"/>
    <p:sldId id="308" r:id="rId46"/>
    <p:sldId id="267" r:id="rId47"/>
    <p:sldId id="304" r:id="rId48"/>
    <p:sldId id="268" r:id="rId49"/>
    <p:sldId id="261" r:id="rId5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382" autoAdjust="0"/>
    <p:restoredTop sz="94700" autoAdjust="0"/>
  </p:normalViewPr>
  <p:slideViewPr>
    <p:cSldViewPr>
      <p:cViewPr varScale="1">
        <p:scale>
          <a:sx n="84" d="100"/>
          <a:sy n="84" d="100"/>
        </p:scale>
        <p:origin x="-124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E040183-95C9-4466-9078-4928559C58DF}" type="doc">
      <dgm:prSet loTypeId="urn:microsoft.com/office/officeart/2005/8/layout/process4" loCatId="list" qsTypeId="urn:microsoft.com/office/officeart/2005/8/quickstyle/simple1" qsCatId="simple" csTypeId="urn:microsoft.com/office/officeart/2005/8/colors/accent1_2" csCatId="accent1" phldr="0"/>
      <dgm:spPr/>
      <dgm:t>
        <a:bodyPr/>
        <a:lstStyle/>
        <a:p>
          <a:endParaRPr lang="en-CA"/>
        </a:p>
      </dgm:t>
    </dgm:pt>
    <dgm:pt modelId="{3B32BDF6-9FB6-4D1D-B364-688C55D2D469}" type="pres">
      <dgm:prSet presAssocID="{BE040183-95C9-4466-9078-4928559C58D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CA"/>
        </a:p>
      </dgm:t>
    </dgm:pt>
  </dgm:ptLst>
  <dgm:cxnLst>
    <dgm:cxn modelId="{A235D739-E5D2-4A7E-B9B8-5B53A8900929}" type="presOf" srcId="{BE040183-95C9-4466-9078-4928559C58DF}" destId="{3B32BDF6-9FB6-4D1D-B364-688C55D2D469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9F921D3-460A-4417-BCD9-15E6A2F13E3A}" type="doc">
      <dgm:prSet loTypeId="urn:microsoft.com/office/officeart/2005/8/layout/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CA"/>
        </a:p>
      </dgm:t>
    </dgm:pt>
    <dgm:pt modelId="{7B0A8A88-747E-497A-B6D3-4CA28DD8D528}">
      <dgm:prSet phldrT="[Text]"/>
      <dgm:spPr/>
      <dgm:t>
        <a:bodyPr/>
        <a:lstStyle/>
        <a:p>
          <a:r>
            <a:rPr lang="en-CA" dirty="0" smtClean="0"/>
            <a:t>SERVER DRIVER</a:t>
          </a:r>
          <a:endParaRPr lang="en-CA" dirty="0"/>
        </a:p>
      </dgm:t>
    </dgm:pt>
    <dgm:pt modelId="{B78EBDEE-BC64-413F-A44F-E908CA9249D3}" type="parTrans" cxnId="{7457989B-610C-4C49-A983-BD02A3895F69}">
      <dgm:prSet/>
      <dgm:spPr/>
      <dgm:t>
        <a:bodyPr/>
        <a:lstStyle/>
        <a:p>
          <a:endParaRPr lang="en-CA"/>
        </a:p>
      </dgm:t>
    </dgm:pt>
    <dgm:pt modelId="{40137BEA-650A-413A-B5C1-016B29175189}" type="sibTrans" cxnId="{7457989B-610C-4C49-A983-BD02A3895F69}">
      <dgm:prSet/>
      <dgm:spPr/>
      <dgm:t>
        <a:bodyPr/>
        <a:lstStyle/>
        <a:p>
          <a:endParaRPr lang="en-CA"/>
        </a:p>
      </dgm:t>
    </dgm:pt>
    <dgm:pt modelId="{9497B737-E402-4E7F-BF02-3DED3B1777E9}">
      <dgm:prSet phldrT="[Text]"/>
      <dgm:spPr/>
      <dgm:t>
        <a:bodyPr/>
        <a:lstStyle/>
        <a:p>
          <a:r>
            <a:rPr lang="en-CA" dirty="0" err="1" smtClean="0"/>
            <a:t>IoDoRequest</a:t>
          </a:r>
          <a:r>
            <a:rPr lang="en-CA" dirty="0" smtClean="0"/>
            <a:t>(data, </a:t>
          </a:r>
          <a:r>
            <a:rPr lang="en-CA" dirty="0" err="1" smtClean="0"/>
            <a:t>taintedsize</a:t>
          </a:r>
          <a:r>
            <a:rPr lang="en-CA" dirty="0" smtClean="0"/>
            <a:t>)</a:t>
          </a:r>
          <a:endParaRPr lang="en-CA" dirty="0"/>
        </a:p>
      </dgm:t>
    </dgm:pt>
    <dgm:pt modelId="{6B0824A0-C8D4-4053-89A1-62122122E075}" type="parTrans" cxnId="{FD1A2E1A-471B-4FE6-ABFC-2C9447D8A24A}">
      <dgm:prSet/>
      <dgm:spPr/>
      <dgm:t>
        <a:bodyPr/>
        <a:lstStyle/>
        <a:p>
          <a:endParaRPr lang="en-CA"/>
        </a:p>
      </dgm:t>
    </dgm:pt>
    <dgm:pt modelId="{5CAD4E05-6A9E-4B12-BF9C-5EC46C62379A}" type="sibTrans" cxnId="{FD1A2E1A-471B-4FE6-ABFC-2C9447D8A24A}">
      <dgm:prSet/>
      <dgm:spPr/>
      <dgm:t>
        <a:bodyPr/>
        <a:lstStyle/>
        <a:p>
          <a:endParaRPr lang="en-CA"/>
        </a:p>
      </dgm:t>
    </dgm:pt>
    <dgm:pt modelId="{1C24EBB6-D250-409A-84C1-55971123260B}">
      <dgm:prSet phldrT="[Text]"/>
      <dgm:spPr/>
      <dgm:t>
        <a:bodyPr/>
        <a:lstStyle/>
        <a:p>
          <a:r>
            <a:rPr lang="en-CA" dirty="0" smtClean="0"/>
            <a:t>IO MANAGER</a:t>
          </a:r>
          <a:endParaRPr lang="en-CA" dirty="0"/>
        </a:p>
      </dgm:t>
    </dgm:pt>
    <dgm:pt modelId="{F2CA8829-464D-4DA8-9788-0889C1B6B93E}" type="parTrans" cxnId="{D1A56AC1-4AB9-420B-B61A-66EE9806D831}">
      <dgm:prSet/>
      <dgm:spPr/>
      <dgm:t>
        <a:bodyPr/>
        <a:lstStyle/>
        <a:p>
          <a:endParaRPr lang="en-CA"/>
        </a:p>
      </dgm:t>
    </dgm:pt>
    <dgm:pt modelId="{69732ECC-283A-4378-96EA-B10F77E3068A}" type="sibTrans" cxnId="{D1A56AC1-4AB9-420B-B61A-66EE9806D831}">
      <dgm:prSet/>
      <dgm:spPr/>
      <dgm:t>
        <a:bodyPr/>
        <a:lstStyle/>
        <a:p>
          <a:endParaRPr lang="en-CA"/>
        </a:p>
      </dgm:t>
    </dgm:pt>
    <dgm:pt modelId="{A0759782-5B02-42C6-91E7-F83C097E554B}">
      <dgm:prSet phldrT="[Text]"/>
      <dgm:spPr/>
      <dgm:t>
        <a:bodyPr/>
        <a:lstStyle/>
        <a:p>
          <a:r>
            <a:rPr lang="en-CA" dirty="0" err="1" smtClean="0"/>
            <a:t>Ptr</a:t>
          </a:r>
          <a:r>
            <a:rPr lang="en-CA" dirty="0" smtClean="0"/>
            <a:t> = </a:t>
          </a:r>
          <a:r>
            <a:rPr lang="en-CA" dirty="0" err="1" smtClean="0"/>
            <a:t>Alloc</a:t>
          </a:r>
          <a:r>
            <a:rPr lang="en-CA" dirty="0" smtClean="0"/>
            <a:t>(size);</a:t>
          </a:r>
          <a:endParaRPr lang="en-CA" dirty="0"/>
        </a:p>
      </dgm:t>
    </dgm:pt>
    <dgm:pt modelId="{59EDFEAF-B2BE-4F47-B4E6-A55C17F81770}" type="parTrans" cxnId="{76862B17-F62B-4E47-B00B-21ED4FAAD1D1}">
      <dgm:prSet/>
      <dgm:spPr/>
      <dgm:t>
        <a:bodyPr/>
        <a:lstStyle/>
        <a:p>
          <a:endParaRPr lang="en-CA"/>
        </a:p>
      </dgm:t>
    </dgm:pt>
    <dgm:pt modelId="{38666377-E7CF-4C7F-B536-A589BBDD605E}" type="sibTrans" cxnId="{76862B17-F62B-4E47-B00B-21ED4FAAD1D1}">
      <dgm:prSet/>
      <dgm:spPr/>
      <dgm:t>
        <a:bodyPr/>
        <a:lstStyle/>
        <a:p>
          <a:endParaRPr lang="en-CA"/>
        </a:p>
      </dgm:t>
    </dgm:pt>
    <dgm:pt modelId="{515D65AE-ED73-4FE7-888F-35305E06C74F}">
      <dgm:prSet phldrT="[Text]"/>
      <dgm:spPr/>
      <dgm:t>
        <a:bodyPr/>
        <a:lstStyle/>
        <a:p>
          <a:r>
            <a:rPr lang="en-CA" dirty="0" smtClean="0"/>
            <a:t>FILE SYSTEM DRIVER</a:t>
          </a:r>
          <a:endParaRPr lang="en-CA" dirty="0"/>
        </a:p>
      </dgm:t>
    </dgm:pt>
    <dgm:pt modelId="{D0EE33C9-4011-4015-A3BE-983F66399A2B}" type="parTrans" cxnId="{2C62405D-2BC5-44F3-AC02-B0378C135163}">
      <dgm:prSet/>
      <dgm:spPr/>
      <dgm:t>
        <a:bodyPr/>
        <a:lstStyle/>
        <a:p>
          <a:endParaRPr lang="en-CA"/>
        </a:p>
      </dgm:t>
    </dgm:pt>
    <dgm:pt modelId="{D65D0B93-8DB6-4BBE-8586-F1F8BFDD22E3}" type="sibTrans" cxnId="{2C62405D-2BC5-44F3-AC02-B0378C135163}">
      <dgm:prSet/>
      <dgm:spPr/>
      <dgm:t>
        <a:bodyPr/>
        <a:lstStyle/>
        <a:p>
          <a:endParaRPr lang="en-CA"/>
        </a:p>
      </dgm:t>
    </dgm:pt>
    <dgm:pt modelId="{6D794C9B-A081-4745-8C59-EE18B9C720F2}">
      <dgm:prSet phldrT="[Text]"/>
      <dgm:spPr/>
      <dgm:t>
        <a:bodyPr/>
        <a:lstStyle/>
        <a:p>
          <a:r>
            <a:rPr lang="en-CA" dirty="0" err="1" smtClean="0"/>
            <a:t>Ptr</a:t>
          </a:r>
          <a:r>
            <a:rPr lang="en-CA" dirty="0" smtClean="0"/>
            <a:t>-&gt;field = …</a:t>
          </a:r>
          <a:endParaRPr lang="en-CA" dirty="0"/>
        </a:p>
      </dgm:t>
    </dgm:pt>
    <dgm:pt modelId="{8778EC2E-CF38-4C34-8F22-EA29BBB32573}" type="parTrans" cxnId="{C485A3E4-182A-492D-A668-4E0E0247E00A}">
      <dgm:prSet/>
      <dgm:spPr/>
      <dgm:t>
        <a:bodyPr/>
        <a:lstStyle/>
        <a:p>
          <a:endParaRPr lang="en-CA"/>
        </a:p>
      </dgm:t>
    </dgm:pt>
    <dgm:pt modelId="{50A4A4F8-75A8-4DF5-8C09-3ECC7A3F9133}" type="sibTrans" cxnId="{C485A3E4-182A-492D-A668-4E0E0247E00A}">
      <dgm:prSet/>
      <dgm:spPr/>
      <dgm:t>
        <a:bodyPr/>
        <a:lstStyle/>
        <a:p>
          <a:endParaRPr lang="en-CA"/>
        </a:p>
      </dgm:t>
    </dgm:pt>
    <dgm:pt modelId="{C9287264-9C5B-4E48-9FEB-DD33D67614B7}">
      <dgm:prSet phldrT="[Text]"/>
      <dgm:spPr/>
      <dgm:t>
        <a:bodyPr/>
        <a:lstStyle/>
        <a:p>
          <a:r>
            <a:rPr lang="en-CA" dirty="0" err="1" smtClean="0"/>
            <a:t>FsRequest</a:t>
          </a:r>
          <a:r>
            <a:rPr lang="en-CA" dirty="0" smtClean="0"/>
            <a:t>(</a:t>
          </a:r>
          <a:r>
            <a:rPr lang="en-CA" dirty="0" err="1" smtClean="0"/>
            <a:t>ptr</a:t>
          </a:r>
          <a:r>
            <a:rPr lang="en-CA" dirty="0" smtClean="0"/>
            <a:t>);</a:t>
          </a:r>
          <a:endParaRPr lang="en-CA" dirty="0"/>
        </a:p>
      </dgm:t>
    </dgm:pt>
    <dgm:pt modelId="{80D76BF5-35BD-42AE-813D-588C4EDB7592}" type="parTrans" cxnId="{53A2554C-7D90-4400-8098-5882D2B4339E}">
      <dgm:prSet/>
      <dgm:spPr/>
      <dgm:t>
        <a:bodyPr/>
        <a:lstStyle/>
        <a:p>
          <a:endParaRPr lang="en-CA"/>
        </a:p>
      </dgm:t>
    </dgm:pt>
    <dgm:pt modelId="{97841179-29C9-4E03-9F9E-720912F9D839}" type="sibTrans" cxnId="{53A2554C-7D90-4400-8098-5882D2B4339E}">
      <dgm:prSet/>
      <dgm:spPr/>
      <dgm:t>
        <a:bodyPr/>
        <a:lstStyle/>
        <a:p>
          <a:endParaRPr lang="en-CA"/>
        </a:p>
      </dgm:t>
    </dgm:pt>
    <dgm:pt modelId="{870DEBC2-07EF-4139-A1AF-FBB367223FB2}" type="pres">
      <dgm:prSet presAssocID="{69F921D3-460A-4417-BCD9-15E6A2F13E3A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CA"/>
        </a:p>
      </dgm:t>
    </dgm:pt>
    <dgm:pt modelId="{AADC0A4E-FB1E-48AA-8B7D-EA9FE1798912}" type="pres">
      <dgm:prSet presAssocID="{7B0A8A88-747E-497A-B6D3-4CA28DD8D528}" presName="composite" presStyleCnt="0"/>
      <dgm:spPr/>
    </dgm:pt>
    <dgm:pt modelId="{CFF7FF79-5320-4F71-82FF-94058C26479E}" type="pres">
      <dgm:prSet presAssocID="{7B0A8A88-747E-497A-B6D3-4CA28DD8D528}" presName="par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EFC76559-C878-4691-95E7-62A02A295FFB}" type="pres">
      <dgm:prSet presAssocID="{7B0A8A88-747E-497A-B6D3-4CA28DD8D528}" presName="parSh" presStyleLbl="node1" presStyleIdx="0" presStyleCnt="3"/>
      <dgm:spPr/>
      <dgm:t>
        <a:bodyPr/>
        <a:lstStyle/>
        <a:p>
          <a:endParaRPr lang="en-CA"/>
        </a:p>
      </dgm:t>
    </dgm:pt>
    <dgm:pt modelId="{5A932512-4ED8-46AA-ADDE-AA0F3FD80698}" type="pres">
      <dgm:prSet presAssocID="{7B0A8A88-747E-497A-B6D3-4CA28DD8D528}" presName="desTx" presStyleLbl="fgAcc1" presStyleIdx="0" presStyleCnt="3" custScaleX="148137">
        <dgm:presLayoutVars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C1B895F7-4C44-4B38-BBB1-558E84BF3B2F}" type="pres">
      <dgm:prSet presAssocID="{40137BEA-650A-413A-B5C1-016B29175189}" presName="sibTrans" presStyleLbl="sibTrans2D1" presStyleIdx="0" presStyleCnt="2"/>
      <dgm:spPr/>
      <dgm:t>
        <a:bodyPr/>
        <a:lstStyle/>
        <a:p>
          <a:endParaRPr lang="en-CA"/>
        </a:p>
      </dgm:t>
    </dgm:pt>
    <dgm:pt modelId="{7A3BA6EA-3F19-4A56-804D-6099E413E887}" type="pres">
      <dgm:prSet presAssocID="{40137BEA-650A-413A-B5C1-016B29175189}" presName="connTx" presStyleLbl="sibTrans2D1" presStyleIdx="0" presStyleCnt="2"/>
      <dgm:spPr/>
      <dgm:t>
        <a:bodyPr/>
        <a:lstStyle/>
        <a:p>
          <a:endParaRPr lang="en-CA"/>
        </a:p>
      </dgm:t>
    </dgm:pt>
    <dgm:pt modelId="{D517995D-9B00-468C-9686-2CEC53B326EF}" type="pres">
      <dgm:prSet presAssocID="{1C24EBB6-D250-409A-84C1-55971123260B}" presName="composite" presStyleCnt="0"/>
      <dgm:spPr/>
    </dgm:pt>
    <dgm:pt modelId="{581EB149-ABDA-4159-AEE6-9FB80AFB5D58}" type="pres">
      <dgm:prSet presAssocID="{1C24EBB6-D250-409A-84C1-55971123260B}" presName="par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527C2CFD-A77A-43C1-89CE-684207AF64F3}" type="pres">
      <dgm:prSet presAssocID="{1C24EBB6-D250-409A-84C1-55971123260B}" presName="parSh" presStyleLbl="node1" presStyleIdx="1" presStyleCnt="3"/>
      <dgm:spPr/>
      <dgm:t>
        <a:bodyPr/>
        <a:lstStyle/>
        <a:p>
          <a:endParaRPr lang="en-CA"/>
        </a:p>
      </dgm:t>
    </dgm:pt>
    <dgm:pt modelId="{9DFFA4F4-414A-4210-94E8-DEAE60C2D224}" type="pres">
      <dgm:prSet presAssocID="{1C24EBB6-D250-409A-84C1-55971123260B}" presName="desTx" presStyleLbl="fgAcc1" presStyleIdx="1" presStyleCnt="3">
        <dgm:presLayoutVars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30FD4860-F6ED-4D61-97C8-CF6533592DA8}" type="pres">
      <dgm:prSet presAssocID="{69732ECC-283A-4378-96EA-B10F77E3068A}" presName="sibTrans" presStyleLbl="sibTrans2D1" presStyleIdx="1" presStyleCnt="2"/>
      <dgm:spPr/>
      <dgm:t>
        <a:bodyPr/>
        <a:lstStyle/>
        <a:p>
          <a:endParaRPr lang="en-CA"/>
        </a:p>
      </dgm:t>
    </dgm:pt>
    <dgm:pt modelId="{1BD6FED2-3067-4BCA-AC25-B46A1E2739FB}" type="pres">
      <dgm:prSet presAssocID="{69732ECC-283A-4378-96EA-B10F77E3068A}" presName="connTx" presStyleLbl="sibTrans2D1" presStyleIdx="1" presStyleCnt="2"/>
      <dgm:spPr/>
      <dgm:t>
        <a:bodyPr/>
        <a:lstStyle/>
        <a:p>
          <a:endParaRPr lang="en-CA"/>
        </a:p>
      </dgm:t>
    </dgm:pt>
    <dgm:pt modelId="{D903546E-458F-4D2B-9BE9-D614A675EA27}" type="pres">
      <dgm:prSet presAssocID="{515D65AE-ED73-4FE7-888F-35305E06C74F}" presName="composite" presStyleCnt="0"/>
      <dgm:spPr/>
    </dgm:pt>
    <dgm:pt modelId="{9ACA85E8-8087-488A-9052-3380FA54A3D7}" type="pres">
      <dgm:prSet presAssocID="{515D65AE-ED73-4FE7-888F-35305E06C74F}" presName="par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4A7C847A-ECB7-41D7-842A-92CC0975BA42}" type="pres">
      <dgm:prSet presAssocID="{515D65AE-ED73-4FE7-888F-35305E06C74F}" presName="parSh" presStyleLbl="node1" presStyleIdx="2" presStyleCnt="3"/>
      <dgm:spPr/>
      <dgm:t>
        <a:bodyPr/>
        <a:lstStyle/>
        <a:p>
          <a:endParaRPr lang="en-CA"/>
        </a:p>
      </dgm:t>
    </dgm:pt>
    <dgm:pt modelId="{131A18AB-B768-403A-8B7E-EBC789B66418}" type="pres">
      <dgm:prSet presAssocID="{515D65AE-ED73-4FE7-888F-35305E06C74F}" presName="desTx" presStyleLbl="fgAcc1" presStyleIdx="2" presStyleCnt="3">
        <dgm:presLayoutVars>
          <dgm:bulletEnabled val="1"/>
        </dgm:presLayoutVars>
      </dgm:prSet>
      <dgm:spPr/>
      <dgm:t>
        <a:bodyPr/>
        <a:lstStyle/>
        <a:p>
          <a:endParaRPr lang="en-CA"/>
        </a:p>
      </dgm:t>
    </dgm:pt>
  </dgm:ptLst>
  <dgm:cxnLst>
    <dgm:cxn modelId="{D1A56AC1-4AB9-420B-B61A-66EE9806D831}" srcId="{69F921D3-460A-4417-BCD9-15E6A2F13E3A}" destId="{1C24EBB6-D250-409A-84C1-55971123260B}" srcOrd="1" destOrd="0" parTransId="{F2CA8829-464D-4DA8-9788-0889C1B6B93E}" sibTransId="{69732ECC-283A-4378-96EA-B10F77E3068A}"/>
    <dgm:cxn modelId="{7457989B-610C-4C49-A983-BD02A3895F69}" srcId="{69F921D3-460A-4417-BCD9-15E6A2F13E3A}" destId="{7B0A8A88-747E-497A-B6D3-4CA28DD8D528}" srcOrd="0" destOrd="0" parTransId="{B78EBDEE-BC64-413F-A44F-E908CA9249D3}" sibTransId="{40137BEA-650A-413A-B5C1-016B29175189}"/>
    <dgm:cxn modelId="{76862B17-F62B-4E47-B00B-21ED4FAAD1D1}" srcId="{1C24EBB6-D250-409A-84C1-55971123260B}" destId="{A0759782-5B02-42C6-91E7-F83C097E554B}" srcOrd="0" destOrd="0" parTransId="{59EDFEAF-B2BE-4F47-B4E6-A55C17F81770}" sibTransId="{38666377-E7CF-4C7F-B536-A589BBDD605E}"/>
    <dgm:cxn modelId="{2C62405D-2BC5-44F3-AC02-B0378C135163}" srcId="{69F921D3-460A-4417-BCD9-15E6A2F13E3A}" destId="{515D65AE-ED73-4FE7-888F-35305E06C74F}" srcOrd="2" destOrd="0" parTransId="{D0EE33C9-4011-4015-A3BE-983F66399A2B}" sibTransId="{D65D0B93-8DB6-4BBE-8586-F1F8BFDD22E3}"/>
    <dgm:cxn modelId="{61B66D3A-34AB-46FB-B249-EC9AB684B63C}" type="presOf" srcId="{C9287264-9C5B-4E48-9FEB-DD33D67614B7}" destId="{9DFFA4F4-414A-4210-94E8-DEAE60C2D224}" srcOrd="0" destOrd="1" presId="urn:microsoft.com/office/officeart/2005/8/layout/process3"/>
    <dgm:cxn modelId="{361CD440-44FE-4A41-82A2-46ACE0FD1378}" type="presOf" srcId="{40137BEA-650A-413A-B5C1-016B29175189}" destId="{7A3BA6EA-3F19-4A56-804D-6099E413E887}" srcOrd="1" destOrd="0" presId="urn:microsoft.com/office/officeart/2005/8/layout/process3"/>
    <dgm:cxn modelId="{A3FB4FD2-DF30-43CF-ADD2-B66991372DEA}" type="presOf" srcId="{6D794C9B-A081-4745-8C59-EE18B9C720F2}" destId="{131A18AB-B768-403A-8B7E-EBC789B66418}" srcOrd="0" destOrd="0" presId="urn:microsoft.com/office/officeart/2005/8/layout/process3"/>
    <dgm:cxn modelId="{9D692640-2C41-422C-B8D6-2F7D82D12090}" type="presOf" srcId="{A0759782-5B02-42C6-91E7-F83C097E554B}" destId="{9DFFA4F4-414A-4210-94E8-DEAE60C2D224}" srcOrd="0" destOrd="0" presId="urn:microsoft.com/office/officeart/2005/8/layout/process3"/>
    <dgm:cxn modelId="{1D2ACAE0-408B-4625-AA03-946F978A7F0D}" type="presOf" srcId="{1C24EBB6-D250-409A-84C1-55971123260B}" destId="{581EB149-ABDA-4159-AEE6-9FB80AFB5D58}" srcOrd="0" destOrd="0" presId="urn:microsoft.com/office/officeart/2005/8/layout/process3"/>
    <dgm:cxn modelId="{947CAC0E-BC8F-4E67-932C-2501728D9034}" type="presOf" srcId="{1C24EBB6-D250-409A-84C1-55971123260B}" destId="{527C2CFD-A77A-43C1-89CE-684207AF64F3}" srcOrd="1" destOrd="0" presId="urn:microsoft.com/office/officeart/2005/8/layout/process3"/>
    <dgm:cxn modelId="{241BA533-9FCF-4E1E-9116-8011934F392A}" type="presOf" srcId="{7B0A8A88-747E-497A-B6D3-4CA28DD8D528}" destId="{CFF7FF79-5320-4F71-82FF-94058C26479E}" srcOrd="0" destOrd="0" presId="urn:microsoft.com/office/officeart/2005/8/layout/process3"/>
    <dgm:cxn modelId="{E7B042D9-3765-47BB-B58B-70C0882345C8}" type="presOf" srcId="{69F921D3-460A-4417-BCD9-15E6A2F13E3A}" destId="{870DEBC2-07EF-4139-A1AF-FBB367223FB2}" srcOrd="0" destOrd="0" presId="urn:microsoft.com/office/officeart/2005/8/layout/process3"/>
    <dgm:cxn modelId="{53A2554C-7D90-4400-8098-5882D2B4339E}" srcId="{1C24EBB6-D250-409A-84C1-55971123260B}" destId="{C9287264-9C5B-4E48-9FEB-DD33D67614B7}" srcOrd="1" destOrd="0" parTransId="{80D76BF5-35BD-42AE-813D-588C4EDB7592}" sibTransId="{97841179-29C9-4E03-9F9E-720912F9D839}"/>
    <dgm:cxn modelId="{16FCD604-2350-43FB-A3AC-38E73AA74FE1}" type="presOf" srcId="{69732ECC-283A-4378-96EA-B10F77E3068A}" destId="{30FD4860-F6ED-4D61-97C8-CF6533592DA8}" srcOrd="0" destOrd="0" presId="urn:microsoft.com/office/officeart/2005/8/layout/process3"/>
    <dgm:cxn modelId="{32FF9685-6A1E-4381-B1EB-9B24D1AE1D53}" type="presOf" srcId="{515D65AE-ED73-4FE7-888F-35305E06C74F}" destId="{4A7C847A-ECB7-41D7-842A-92CC0975BA42}" srcOrd="1" destOrd="0" presId="urn:microsoft.com/office/officeart/2005/8/layout/process3"/>
    <dgm:cxn modelId="{D9B26F45-79D6-4517-89D9-8351F64F2C44}" type="presOf" srcId="{40137BEA-650A-413A-B5C1-016B29175189}" destId="{C1B895F7-4C44-4B38-BBB1-558E84BF3B2F}" srcOrd="0" destOrd="0" presId="urn:microsoft.com/office/officeart/2005/8/layout/process3"/>
    <dgm:cxn modelId="{C485A3E4-182A-492D-A668-4E0E0247E00A}" srcId="{515D65AE-ED73-4FE7-888F-35305E06C74F}" destId="{6D794C9B-A081-4745-8C59-EE18B9C720F2}" srcOrd="0" destOrd="0" parTransId="{8778EC2E-CF38-4C34-8F22-EA29BBB32573}" sibTransId="{50A4A4F8-75A8-4DF5-8C09-3ECC7A3F9133}"/>
    <dgm:cxn modelId="{8F7998DC-F17E-446D-8C66-4481051BA151}" type="presOf" srcId="{7B0A8A88-747E-497A-B6D3-4CA28DD8D528}" destId="{EFC76559-C878-4691-95E7-62A02A295FFB}" srcOrd="1" destOrd="0" presId="urn:microsoft.com/office/officeart/2005/8/layout/process3"/>
    <dgm:cxn modelId="{9A708ABC-83E6-492A-B0B1-F69829D186E5}" type="presOf" srcId="{515D65AE-ED73-4FE7-888F-35305E06C74F}" destId="{9ACA85E8-8087-488A-9052-3380FA54A3D7}" srcOrd="0" destOrd="0" presId="urn:microsoft.com/office/officeart/2005/8/layout/process3"/>
    <dgm:cxn modelId="{08C94E34-DCE0-45A5-BDB6-B1C2A42299DF}" type="presOf" srcId="{69732ECC-283A-4378-96EA-B10F77E3068A}" destId="{1BD6FED2-3067-4BCA-AC25-B46A1E2739FB}" srcOrd="1" destOrd="0" presId="urn:microsoft.com/office/officeart/2005/8/layout/process3"/>
    <dgm:cxn modelId="{FD1A2E1A-471B-4FE6-ABFC-2C9447D8A24A}" srcId="{7B0A8A88-747E-497A-B6D3-4CA28DD8D528}" destId="{9497B737-E402-4E7F-BF02-3DED3B1777E9}" srcOrd="0" destOrd="0" parTransId="{6B0824A0-C8D4-4053-89A1-62122122E075}" sibTransId="{5CAD4E05-6A9E-4B12-BF9C-5EC46C62379A}"/>
    <dgm:cxn modelId="{64DBE479-2ACE-4495-9D34-5643EC883787}" type="presOf" srcId="{9497B737-E402-4E7F-BF02-3DED3B1777E9}" destId="{5A932512-4ED8-46AA-ADDE-AA0F3FD80698}" srcOrd="0" destOrd="0" presId="urn:microsoft.com/office/officeart/2005/8/layout/process3"/>
    <dgm:cxn modelId="{507092E8-5E64-4BF5-9B84-F2714E4D6C47}" type="presParOf" srcId="{870DEBC2-07EF-4139-A1AF-FBB367223FB2}" destId="{AADC0A4E-FB1E-48AA-8B7D-EA9FE1798912}" srcOrd="0" destOrd="0" presId="urn:microsoft.com/office/officeart/2005/8/layout/process3"/>
    <dgm:cxn modelId="{3EFBA485-4430-4E39-B37B-BF052D26E3C5}" type="presParOf" srcId="{AADC0A4E-FB1E-48AA-8B7D-EA9FE1798912}" destId="{CFF7FF79-5320-4F71-82FF-94058C26479E}" srcOrd="0" destOrd="0" presId="urn:microsoft.com/office/officeart/2005/8/layout/process3"/>
    <dgm:cxn modelId="{F6BC3D70-5114-473B-A17D-ADBA6D8C9047}" type="presParOf" srcId="{AADC0A4E-FB1E-48AA-8B7D-EA9FE1798912}" destId="{EFC76559-C878-4691-95E7-62A02A295FFB}" srcOrd="1" destOrd="0" presId="urn:microsoft.com/office/officeart/2005/8/layout/process3"/>
    <dgm:cxn modelId="{2C9DABA6-B3BC-4A48-854B-C9566C568708}" type="presParOf" srcId="{AADC0A4E-FB1E-48AA-8B7D-EA9FE1798912}" destId="{5A932512-4ED8-46AA-ADDE-AA0F3FD80698}" srcOrd="2" destOrd="0" presId="urn:microsoft.com/office/officeart/2005/8/layout/process3"/>
    <dgm:cxn modelId="{F5EF6EF4-F453-4392-9492-D2619CA884CC}" type="presParOf" srcId="{870DEBC2-07EF-4139-A1AF-FBB367223FB2}" destId="{C1B895F7-4C44-4B38-BBB1-558E84BF3B2F}" srcOrd="1" destOrd="0" presId="urn:microsoft.com/office/officeart/2005/8/layout/process3"/>
    <dgm:cxn modelId="{03336C2A-BEB0-43F6-B142-A8F093C42068}" type="presParOf" srcId="{C1B895F7-4C44-4B38-BBB1-558E84BF3B2F}" destId="{7A3BA6EA-3F19-4A56-804D-6099E413E887}" srcOrd="0" destOrd="0" presId="urn:microsoft.com/office/officeart/2005/8/layout/process3"/>
    <dgm:cxn modelId="{45DDF9FC-D36E-4E1D-9135-FBA7D7463631}" type="presParOf" srcId="{870DEBC2-07EF-4139-A1AF-FBB367223FB2}" destId="{D517995D-9B00-468C-9686-2CEC53B326EF}" srcOrd="2" destOrd="0" presId="urn:microsoft.com/office/officeart/2005/8/layout/process3"/>
    <dgm:cxn modelId="{424EE749-FC2B-483B-8C2E-33E470D2B14D}" type="presParOf" srcId="{D517995D-9B00-468C-9686-2CEC53B326EF}" destId="{581EB149-ABDA-4159-AEE6-9FB80AFB5D58}" srcOrd="0" destOrd="0" presId="urn:microsoft.com/office/officeart/2005/8/layout/process3"/>
    <dgm:cxn modelId="{20C596F5-FD2A-4A08-B33A-45498558A1BB}" type="presParOf" srcId="{D517995D-9B00-468C-9686-2CEC53B326EF}" destId="{527C2CFD-A77A-43C1-89CE-684207AF64F3}" srcOrd="1" destOrd="0" presId="urn:microsoft.com/office/officeart/2005/8/layout/process3"/>
    <dgm:cxn modelId="{C0E33C8E-C38A-43FC-A2A4-9F0CA8DB0DD3}" type="presParOf" srcId="{D517995D-9B00-468C-9686-2CEC53B326EF}" destId="{9DFFA4F4-414A-4210-94E8-DEAE60C2D224}" srcOrd="2" destOrd="0" presId="urn:microsoft.com/office/officeart/2005/8/layout/process3"/>
    <dgm:cxn modelId="{99541C01-554E-456A-9EAD-0568169646A6}" type="presParOf" srcId="{870DEBC2-07EF-4139-A1AF-FBB367223FB2}" destId="{30FD4860-F6ED-4D61-97C8-CF6533592DA8}" srcOrd="3" destOrd="0" presId="urn:microsoft.com/office/officeart/2005/8/layout/process3"/>
    <dgm:cxn modelId="{5BAE7C49-AA42-4908-BDF7-975C0FD2A63F}" type="presParOf" srcId="{30FD4860-F6ED-4D61-97C8-CF6533592DA8}" destId="{1BD6FED2-3067-4BCA-AC25-B46A1E2739FB}" srcOrd="0" destOrd="0" presId="urn:microsoft.com/office/officeart/2005/8/layout/process3"/>
    <dgm:cxn modelId="{93497744-EDB5-44BA-9529-B93C8163A58F}" type="presParOf" srcId="{870DEBC2-07EF-4139-A1AF-FBB367223FB2}" destId="{D903546E-458F-4D2B-9BE9-D614A675EA27}" srcOrd="4" destOrd="0" presId="urn:microsoft.com/office/officeart/2005/8/layout/process3"/>
    <dgm:cxn modelId="{A2BAD330-5BD6-4A90-8930-C09DF1186ED7}" type="presParOf" srcId="{D903546E-458F-4D2B-9BE9-D614A675EA27}" destId="{9ACA85E8-8087-488A-9052-3380FA54A3D7}" srcOrd="0" destOrd="0" presId="urn:microsoft.com/office/officeart/2005/8/layout/process3"/>
    <dgm:cxn modelId="{C1022C81-CCC0-4E7E-B0A3-3A39571CEBCA}" type="presParOf" srcId="{D903546E-458F-4D2B-9BE9-D614A675EA27}" destId="{4A7C847A-ECB7-41D7-842A-92CC0975BA42}" srcOrd="1" destOrd="0" presId="urn:microsoft.com/office/officeart/2005/8/layout/process3"/>
    <dgm:cxn modelId="{A7A6F3D8-8914-4DA8-992A-593CF7A94F59}" type="presParOf" srcId="{D903546E-458F-4D2B-9BE9-D614A675EA27}" destId="{131A18AB-B768-403A-8B7E-EBC789B66418}" srcOrd="2" destOrd="0" presId="urn:microsoft.com/office/officeart/2005/8/layout/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C144A3-6410-4C2A-9648-C536710D012E}" type="datetimeFigureOut">
              <a:rPr lang="en-US" smtClean="0"/>
              <a:pPr/>
              <a:t>1/10/2011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094FCE-39E2-4DCF-BD89-3ECCC07F5820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808509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094FCE-39E2-4DCF-BD89-3ECCC07F5820}" type="slidenum">
              <a:rPr lang="en-CA" smtClean="0"/>
              <a:pPr/>
              <a:t>44</a:t>
            </a:fld>
            <a:endParaRPr lang="en-C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094FCE-39E2-4DCF-BD89-3ECCC07F5820}" type="slidenum">
              <a:rPr lang="en-CA" smtClean="0"/>
              <a:pPr/>
              <a:t>45</a:t>
            </a:fld>
            <a:endParaRPr lang="en-C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0F936-E4BA-4AA7-AF50-BDAEBAA17ED8}" type="datetime1">
              <a:rPr lang="en-US" smtClean="0"/>
              <a:pPr/>
              <a:t>1/10/2011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CEE83-FD90-4AF3-875C-91286C089AF8}" type="datetime1">
              <a:rPr lang="en-US" smtClean="0"/>
              <a:pPr/>
              <a:t>1/10/2011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383480-468F-48ED-AEA4-12784BF41620}" type="datetime1">
              <a:rPr lang="en-US" smtClean="0"/>
              <a:pPr/>
              <a:t>1/10/2011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A29AA-F9D9-40BD-8395-829AD605B703}" type="datetime1">
              <a:rPr lang="en-US" smtClean="0"/>
              <a:pPr/>
              <a:t>1/10/2011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C924A-80D6-444F-B21F-99805DF1D701}" type="datetime1">
              <a:rPr lang="en-US" smtClean="0"/>
              <a:pPr/>
              <a:t>1/10/2011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06DFAD-6D74-495B-BFFA-17FCCE7AB697}" type="datetime1">
              <a:rPr lang="en-US" smtClean="0"/>
              <a:pPr/>
              <a:t>1/10/2011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C0B1C-A66C-4B5B-B4AA-661110C2102A}" type="datetime1">
              <a:rPr lang="en-US" smtClean="0"/>
              <a:pPr/>
              <a:t>1/10/2011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EA555-0C40-4238-8027-85A34BA83256}" type="datetime1">
              <a:rPr lang="en-US" smtClean="0"/>
              <a:pPr/>
              <a:t>1/10/2011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21221-570B-4B9C-B676-E0D5428DFE47}" type="datetime1">
              <a:rPr lang="en-US" smtClean="0"/>
              <a:pPr/>
              <a:t>1/10/2011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8E8EE-D87B-4C96-995A-B2298B7B8B51}" type="datetime1">
              <a:rPr lang="en-US" smtClean="0"/>
              <a:pPr/>
              <a:t>1/10/2011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C7AB2-EF44-40FB-A4ED-EE1FC93F885A}" type="datetime1">
              <a:rPr lang="en-US" smtClean="0"/>
              <a:pPr/>
              <a:t>1/10/2011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4C7BD0-1747-44CD-BD93-92226AECCD83}" type="datetime1">
              <a:rPr lang="en-US" smtClean="0"/>
              <a:pPr/>
              <a:t>1/10/2011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mailto:jvanegue@microsoft.com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hyperlink" Target="http://research.microsoft.com/en-us/projects/havoc/" TargetMode="Externa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hyperlink" Target="mailto:jvanegue@microsoft.com" TargetMode="Externa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CA" dirty="0" smtClean="0">
                <a:solidFill>
                  <a:srgbClr val="FF0000"/>
                </a:solidFill>
              </a:rPr>
              <a:t>Automated vulnerability analysis of zero sized heap allocations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352800"/>
            <a:ext cx="6400800" cy="2667000"/>
          </a:xfrm>
        </p:spPr>
        <p:txBody>
          <a:bodyPr>
            <a:normAutofit fontScale="55000" lnSpcReduction="20000"/>
          </a:bodyPr>
          <a:lstStyle/>
          <a:p>
            <a:endParaRPr lang="en-CA" sz="2200" dirty="0" smtClean="0">
              <a:solidFill>
                <a:schemeClr val="tx1"/>
              </a:solidFill>
            </a:endParaRPr>
          </a:p>
          <a:p>
            <a:endParaRPr lang="en-CA" dirty="0" smtClean="0"/>
          </a:p>
          <a:p>
            <a:r>
              <a:rPr lang="en-CA" dirty="0" smtClean="0"/>
              <a:t>CCC </a:t>
            </a:r>
            <a:r>
              <a:rPr lang="en-CA" smtClean="0"/>
              <a:t>Congress – December 30</a:t>
            </a:r>
            <a:r>
              <a:rPr lang="en-CA" baseline="30000" smtClean="0"/>
              <a:t>th</a:t>
            </a:r>
            <a:r>
              <a:rPr lang="en-CA" smtClean="0"/>
              <a:t> 2010</a:t>
            </a:r>
            <a:endParaRPr lang="en-CA" dirty="0" smtClean="0"/>
          </a:p>
          <a:p>
            <a:endParaRPr lang="en-CA" sz="3800" dirty="0" smtClean="0">
              <a:solidFill>
                <a:schemeClr val="tx1"/>
              </a:solidFill>
            </a:endParaRPr>
          </a:p>
          <a:p>
            <a:r>
              <a:rPr lang="en-CA" sz="3800" dirty="0" smtClean="0">
                <a:solidFill>
                  <a:schemeClr val="tx1"/>
                </a:solidFill>
              </a:rPr>
              <a:t>Julien Vanegue (</a:t>
            </a:r>
            <a:r>
              <a:rPr lang="en-CA" sz="3800" dirty="0" smtClean="0">
                <a:solidFill>
                  <a:schemeClr val="tx1"/>
                </a:solidFill>
                <a:hlinkClick r:id="rId2"/>
              </a:rPr>
              <a:t>jvanegue@microsoft.com</a:t>
            </a:r>
            <a:r>
              <a:rPr lang="en-CA" sz="3800" dirty="0" smtClean="0">
                <a:solidFill>
                  <a:schemeClr val="tx1"/>
                </a:solidFill>
              </a:rPr>
              <a:t>)</a:t>
            </a:r>
          </a:p>
          <a:p>
            <a:endParaRPr lang="en-CA" sz="3800" dirty="0" smtClean="0">
              <a:solidFill>
                <a:schemeClr val="tx1"/>
              </a:solidFill>
            </a:endParaRPr>
          </a:p>
          <a:p>
            <a:r>
              <a:rPr lang="en-CA" sz="3800" b="1" dirty="0" smtClean="0">
                <a:solidFill>
                  <a:schemeClr val="tx1"/>
                </a:solidFill>
              </a:rPr>
              <a:t>Microsoft Security Engineering Center (MSEC)</a:t>
            </a:r>
          </a:p>
          <a:p>
            <a:r>
              <a:rPr lang="en-CA" sz="3800" b="1" dirty="0" smtClean="0">
                <a:solidFill>
                  <a:schemeClr val="tx1"/>
                </a:solidFill>
              </a:rPr>
              <a:t>Penetration testing team</a:t>
            </a:r>
          </a:p>
          <a:p>
            <a:endParaRPr lang="en-CA" sz="2000" dirty="0" smtClean="0"/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</a:t>
            </a:fld>
            <a:endParaRPr lang="en-US" dirty="0"/>
          </a:p>
        </p:txBody>
      </p:sp>
      <p:pic>
        <p:nvPicPr>
          <p:cNvPr id="5" name="Picture 4" descr="banne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8286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rgbClr val="FF0000"/>
                </a:solidFill>
              </a:rPr>
              <a:t>Zero </a:t>
            </a:r>
            <a:r>
              <a:rPr lang="en-CA" dirty="0" err="1" smtClean="0">
                <a:solidFill>
                  <a:srgbClr val="FF0000"/>
                </a:solidFill>
              </a:rPr>
              <a:t>alloc</a:t>
            </a:r>
            <a:r>
              <a:rPr lang="en-CA" dirty="0" smtClean="0">
                <a:solidFill>
                  <a:srgbClr val="FF0000"/>
                </a:solidFill>
              </a:rPr>
              <a:t>: what is it ?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CA" u="sng" dirty="0" smtClean="0"/>
              <a:t>Scenario 1:</a:t>
            </a:r>
          </a:p>
          <a:p>
            <a:pPr>
              <a:buNone/>
            </a:pPr>
            <a:endParaRPr lang="en-CA" dirty="0" smtClean="0"/>
          </a:p>
          <a:p>
            <a:pPr>
              <a:buNone/>
            </a:pPr>
            <a:r>
              <a:rPr lang="en-CA" dirty="0" smtClean="0">
                <a:latin typeface="Courier New" pitchFamily="49" charset="0"/>
                <a:cs typeface="Courier New" pitchFamily="49" charset="0"/>
              </a:rPr>
              <a:t>UINT size = </a:t>
            </a:r>
            <a:r>
              <a:rPr lang="en-CA" dirty="0" err="1" smtClean="0">
                <a:latin typeface="Courier New" pitchFamily="49" charset="0"/>
                <a:cs typeface="Courier New" pitchFamily="49" charset="0"/>
              </a:rPr>
              <a:t>readfromuntrusted</a:t>
            </a:r>
            <a:r>
              <a:rPr lang="en-CA" dirty="0" smtClean="0">
                <a:latin typeface="Courier New" pitchFamily="49" charset="0"/>
                <a:cs typeface="Courier New" pitchFamily="49" charset="0"/>
              </a:rPr>
              <a:t>();</a:t>
            </a:r>
          </a:p>
          <a:p>
            <a:pPr>
              <a:buNone/>
            </a:pPr>
            <a:r>
              <a:rPr lang="en-CA" dirty="0" smtClean="0">
                <a:latin typeface="Courier New" pitchFamily="49" charset="0"/>
                <a:cs typeface="Courier New" pitchFamily="49" charset="0"/>
              </a:rPr>
              <a:t>PCHAR </a:t>
            </a:r>
            <a:r>
              <a:rPr lang="en-CA" dirty="0" err="1" smtClean="0">
                <a:latin typeface="Courier New" pitchFamily="49" charset="0"/>
                <a:cs typeface="Courier New" pitchFamily="49" charset="0"/>
              </a:rPr>
              <a:t>ptr</a:t>
            </a:r>
            <a:r>
              <a:rPr lang="en-CA" dirty="0" smtClean="0">
                <a:latin typeface="Courier New" pitchFamily="49" charset="0"/>
                <a:cs typeface="Courier New" pitchFamily="49" charset="0"/>
              </a:rPr>
              <a:t> = </a:t>
            </a:r>
            <a:r>
              <a:rPr lang="en-CA" dirty="0" err="1" smtClean="0">
                <a:latin typeface="Courier New" pitchFamily="49" charset="0"/>
                <a:cs typeface="Courier New" pitchFamily="49" charset="0"/>
              </a:rPr>
              <a:t>malloc</a:t>
            </a:r>
            <a:r>
              <a:rPr lang="en-CA" dirty="0" smtClean="0">
                <a:latin typeface="Courier New" pitchFamily="49" charset="0"/>
                <a:cs typeface="Courier New" pitchFamily="49" charset="0"/>
              </a:rPr>
              <a:t>(size);</a:t>
            </a:r>
          </a:p>
          <a:p>
            <a:pPr>
              <a:buNone/>
            </a:pPr>
            <a:endParaRPr lang="en-CA" dirty="0" smtClean="0">
              <a:latin typeface="Courier New" pitchFamily="49" charset="0"/>
              <a:cs typeface="Courier New" pitchFamily="49" charset="0"/>
            </a:endParaRPr>
          </a:p>
          <a:p>
            <a:pPr>
              <a:buNone/>
            </a:pPr>
            <a:r>
              <a:rPr lang="en-CA" dirty="0" smtClean="0">
                <a:latin typeface="Courier New" pitchFamily="49" charset="0"/>
                <a:cs typeface="Courier New" pitchFamily="49" charset="0"/>
              </a:rPr>
              <a:t>if (</a:t>
            </a:r>
            <a:r>
              <a:rPr lang="en-CA" dirty="0" err="1" smtClean="0">
                <a:latin typeface="Courier New" pitchFamily="49" charset="0"/>
                <a:cs typeface="Courier New" pitchFamily="49" charset="0"/>
              </a:rPr>
              <a:t>ptr</a:t>
            </a:r>
            <a:r>
              <a:rPr lang="en-CA" dirty="0" smtClean="0">
                <a:latin typeface="Courier New" pitchFamily="49" charset="0"/>
                <a:cs typeface="Courier New" pitchFamily="49" charset="0"/>
              </a:rPr>
              <a:t> == NULL) return –ERR;</a:t>
            </a:r>
          </a:p>
          <a:p>
            <a:pPr>
              <a:buNone/>
            </a:pPr>
            <a:r>
              <a:rPr lang="en-CA" dirty="0" err="1" smtClean="0">
                <a:latin typeface="Courier New" pitchFamily="49" charset="0"/>
                <a:cs typeface="Courier New" pitchFamily="49" charset="0"/>
              </a:rPr>
              <a:t>memcpy</a:t>
            </a:r>
            <a:r>
              <a:rPr lang="en-CA" dirty="0" smtClean="0">
                <a:latin typeface="Courier New" pitchFamily="49" charset="0"/>
                <a:cs typeface="Courier New" pitchFamily="49" charset="0"/>
              </a:rPr>
              <a:t>(</a:t>
            </a:r>
            <a:r>
              <a:rPr lang="en-CA" dirty="0" err="1" smtClean="0">
                <a:latin typeface="Courier New" pitchFamily="49" charset="0"/>
                <a:cs typeface="Courier New" pitchFamily="49" charset="0"/>
              </a:rPr>
              <a:t>ptr</a:t>
            </a:r>
            <a:r>
              <a:rPr lang="en-CA" dirty="0" smtClean="0">
                <a:latin typeface="Courier New" pitchFamily="49" charset="0"/>
                <a:cs typeface="Courier New" pitchFamily="49" charset="0"/>
              </a:rPr>
              <a:t>, data, size-1);</a:t>
            </a:r>
          </a:p>
          <a:p>
            <a:pPr>
              <a:buNone/>
            </a:pPr>
            <a:endParaRPr lang="en-CA" dirty="0" smtClean="0"/>
          </a:p>
          <a:p>
            <a:pPr>
              <a:buNone/>
            </a:pPr>
            <a:r>
              <a:rPr lang="en-CA" b="1" dirty="0" smtClean="0"/>
              <a:t>Test for NULL does not replace a 0-size check!</a:t>
            </a:r>
          </a:p>
          <a:p>
            <a:pPr>
              <a:buNone/>
            </a:pPr>
            <a:endParaRPr lang="en-CA" dirty="0" smtClean="0"/>
          </a:p>
          <a:p>
            <a:pPr>
              <a:buNone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rgbClr val="FF0000"/>
                </a:solidFill>
              </a:rPr>
              <a:t>Zero </a:t>
            </a:r>
            <a:r>
              <a:rPr lang="en-CA" dirty="0" err="1" smtClean="0">
                <a:solidFill>
                  <a:srgbClr val="FF0000"/>
                </a:solidFill>
              </a:rPr>
              <a:t>alloc</a:t>
            </a:r>
            <a:r>
              <a:rPr lang="en-CA" dirty="0" smtClean="0">
                <a:solidFill>
                  <a:srgbClr val="FF0000"/>
                </a:solidFill>
              </a:rPr>
              <a:t> (2)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54102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CA" sz="2400" u="sng" dirty="0" smtClean="0"/>
              <a:t>Scenario 2:</a:t>
            </a:r>
          </a:p>
          <a:p>
            <a:pPr>
              <a:buNone/>
            </a:pPr>
            <a:endParaRPr lang="en-CA" sz="2400" dirty="0" smtClean="0"/>
          </a:p>
          <a:p>
            <a:pPr>
              <a:buNone/>
            </a:pPr>
            <a:r>
              <a:rPr lang="en-CA" sz="2400" dirty="0" smtClean="0">
                <a:latin typeface="Courier New" pitchFamily="49" charset="0"/>
                <a:cs typeface="Courier New" pitchFamily="49" charset="0"/>
              </a:rPr>
              <a:t>PSTRUCT data = </a:t>
            </a:r>
            <a:r>
              <a:rPr lang="en-CA" sz="2400" dirty="0" err="1" smtClean="0">
                <a:latin typeface="Courier New" pitchFamily="49" charset="0"/>
                <a:cs typeface="Courier New" pitchFamily="49" charset="0"/>
              </a:rPr>
              <a:t>readfromuntrusted</a:t>
            </a:r>
            <a:r>
              <a:rPr lang="en-CA" sz="2400" dirty="0" smtClean="0">
                <a:latin typeface="Courier New" pitchFamily="49" charset="0"/>
                <a:cs typeface="Courier New" pitchFamily="49" charset="0"/>
              </a:rPr>
              <a:t>();</a:t>
            </a:r>
          </a:p>
          <a:p>
            <a:pPr>
              <a:buNone/>
            </a:pPr>
            <a:r>
              <a:rPr lang="en-CA" sz="2400" dirty="0" smtClean="0">
                <a:latin typeface="Courier New" pitchFamily="49" charset="0"/>
                <a:cs typeface="Courier New" pitchFamily="49" charset="0"/>
              </a:rPr>
              <a:t>if (data-&gt;</a:t>
            </a:r>
            <a:r>
              <a:rPr lang="en-CA" sz="2400" dirty="0" err="1" smtClean="0">
                <a:latin typeface="Courier New" pitchFamily="49" charset="0"/>
                <a:cs typeface="Courier New" pitchFamily="49" charset="0"/>
              </a:rPr>
              <a:t>nbr</a:t>
            </a:r>
            <a:r>
              <a:rPr lang="en-CA" sz="2400" dirty="0" smtClean="0">
                <a:latin typeface="Courier New" pitchFamily="49" charset="0"/>
                <a:cs typeface="Courier New" pitchFamily="49" charset="0"/>
              </a:rPr>
              <a:t> &gt; MAXSHORT) return –ERR;</a:t>
            </a:r>
          </a:p>
          <a:p>
            <a:pPr>
              <a:buNone/>
            </a:pPr>
            <a:r>
              <a:rPr lang="en-CA" sz="2400" dirty="0" smtClean="0">
                <a:latin typeface="Courier New" pitchFamily="49" charset="0"/>
                <a:cs typeface="Courier New" pitchFamily="49" charset="0"/>
              </a:rPr>
              <a:t>UINT size = data-&gt;</a:t>
            </a:r>
            <a:r>
              <a:rPr lang="en-CA" sz="2400" dirty="0" err="1" smtClean="0">
                <a:latin typeface="Courier New" pitchFamily="49" charset="0"/>
                <a:cs typeface="Courier New" pitchFamily="49" charset="0"/>
              </a:rPr>
              <a:t>nbr</a:t>
            </a:r>
            <a:r>
              <a:rPr lang="en-CA" sz="2400" dirty="0" smtClean="0">
                <a:latin typeface="Courier New" pitchFamily="49" charset="0"/>
                <a:cs typeface="Courier New" pitchFamily="49" charset="0"/>
              </a:rPr>
              <a:t> * </a:t>
            </a:r>
            <a:r>
              <a:rPr lang="en-CA" sz="2400" dirty="0" err="1" smtClean="0">
                <a:latin typeface="Courier New" pitchFamily="49" charset="0"/>
                <a:cs typeface="Courier New" pitchFamily="49" charset="0"/>
              </a:rPr>
              <a:t>sizeof</a:t>
            </a:r>
            <a:r>
              <a:rPr lang="en-CA" sz="2400" dirty="0" smtClean="0">
                <a:latin typeface="Courier New" pitchFamily="49" charset="0"/>
                <a:cs typeface="Courier New" pitchFamily="49" charset="0"/>
              </a:rPr>
              <a:t>(TYPE);</a:t>
            </a:r>
          </a:p>
          <a:p>
            <a:pPr>
              <a:buNone/>
            </a:pPr>
            <a:endParaRPr lang="en-CA" sz="2400" dirty="0" smtClean="0">
              <a:latin typeface="Courier New" pitchFamily="49" charset="0"/>
              <a:cs typeface="Courier New" pitchFamily="49" charset="0"/>
            </a:endParaRPr>
          </a:p>
          <a:p>
            <a:pPr>
              <a:buNone/>
            </a:pPr>
            <a:r>
              <a:rPr lang="en-CA" sz="2400" dirty="0" smtClean="0">
                <a:latin typeface="Courier New" pitchFamily="49" charset="0"/>
                <a:cs typeface="Courier New" pitchFamily="49" charset="0"/>
              </a:rPr>
              <a:t>PSTRUCT2 </a:t>
            </a:r>
            <a:r>
              <a:rPr lang="en-CA" sz="2400" dirty="0" err="1" smtClean="0">
                <a:latin typeface="Courier New" pitchFamily="49" charset="0"/>
                <a:cs typeface="Courier New" pitchFamily="49" charset="0"/>
              </a:rPr>
              <a:t>ptr</a:t>
            </a:r>
            <a:r>
              <a:rPr lang="en-CA" sz="2400" dirty="0" smtClean="0">
                <a:latin typeface="Courier New" pitchFamily="49" charset="0"/>
                <a:cs typeface="Courier New" pitchFamily="49" charset="0"/>
              </a:rPr>
              <a:t> = </a:t>
            </a:r>
            <a:r>
              <a:rPr lang="en-CA" sz="2400" b="1" dirty="0" err="1" smtClean="0">
                <a:latin typeface="Courier New" pitchFamily="49" charset="0"/>
                <a:cs typeface="Courier New" pitchFamily="49" charset="0"/>
              </a:rPr>
              <a:t>Alloc</a:t>
            </a:r>
            <a:r>
              <a:rPr lang="en-CA" sz="2400" b="1" dirty="0" smtClean="0">
                <a:latin typeface="Courier New" pitchFamily="49" charset="0"/>
                <a:cs typeface="Courier New" pitchFamily="49" charset="0"/>
              </a:rPr>
              <a:t>(size)</a:t>
            </a:r>
            <a:r>
              <a:rPr lang="en-CA" sz="2400" dirty="0" smtClean="0">
                <a:latin typeface="Courier New" pitchFamily="49" charset="0"/>
                <a:cs typeface="Courier New" pitchFamily="49" charset="0"/>
              </a:rPr>
              <a:t>;</a:t>
            </a:r>
          </a:p>
          <a:p>
            <a:pPr>
              <a:buNone/>
            </a:pPr>
            <a:r>
              <a:rPr lang="en-CA" sz="2400" dirty="0" smtClean="0">
                <a:latin typeface="Courier New" pitchFamily="49" charset="0"/>
                <a:cs typeface="Courier New" pitchFamily="49" charset="0"/>
              </a:rPr>
              <a:t>if (</a:t>
            </a:r>
            <a:r>
              <a:rPr lang="en-CA" sz="2400" dirty="0" err="1" smtClean="0">
                <a:latin typeface="Courier New" pitchFamily="49" charset="0"/>
                <a:cs typeface="Courier New" pitchFamily="49" charset="0"/>
              </a:rPr>
              <a:t>ptr</a:t>
            </a:r>
            <a:r>
              <a:rPr lang="en-CA" sz="2400" dirty="0" smtClean="0">
                <a:latin typeface="Courier New" pitchFamily="49" charset="0"/>
                <a:cs typeface="Courier New" pitchFamily="49" charset="0"/>
              </a:rPr>
              <a:t> == NULL) return –ERR;</a:t>
            </a:r>
          </a:p>
          <a:p>
            <a:pPr>
              <a:buNone/>
            </a:pPr>
            <a:r>
              <a:rPr lang="en-CA" sz="2400" b="1" dirty="0" err="1" smtClean="0">
                <a:latin typeface="Courier New" pitchFamily="49" charset="0"/>
                <a:cs typeface="Courier New" pitchFamily="49" charset="0"/>
              </a:rPr>
              <a:t>ptr</a:t>
            </a:r>
            <a:r>
              <a:rPr lang="en-CA" sz="2400" b="1" dirty="0" smtClean="0">
                <a:latin typeface="Courier New" pitchFamily="49" charset="0"/>
                <a:cs typeface="Courier New" pitchFamily="49" charset="0"/>
              </a:rPr>
              <a:t>-&gt;field = data-&gt;field;</a:t>
            </a:r>
          </a:p>
          <a:p>
            <a:pPr>
              <a:buNone/>
            </a:pPr>
            <a:endParaRPr lang="en-CA" b="1" dirty="0" smtClean="0"/>
          </a:p>
          <a:p>
            <a:pPr>
              <a:buNone/>
            </a:pPr>
            <a:r>
              <a:rPr lang="en-CA" b="1" dirty="0" smtClean="0"/>
              <a:t>Failure to test lower bound of allocated size</a:t>
            </a:r>
          </a:p>
          <a:p>
            <a:pPr>
              <a:buNone/>
            </a:pPr>
            <a:endParaRPr lang="en-CA" b="1" dirty="0" smtClean="0"/>
          </a:p>
          <a:p>
            <a:pPr>
              <a:buNone/>
            </a:pPr>
            <a:endParaRPr lang="en-CA" dirty="0" smtClean="0"/>
          </a:p>
          <a:p>
            <a:pPr>
              <a:buNone/>
            </a:pPr>
            <a:endParaRPr lang="en-CA" dirty="0" smtClean="0"/>
          </a:p>
          <a:p>
            <a:pPr>
              <a:buNone/>
            </a:pPr>
            <a:endParaRPr lang="en-CA" b="1" dirty="0" smtClean="0"/>
          </a:p>
          <a:p>
            <a:pPr>
              <a:buNone/>
            </a:pPr>
            <a:endParaRPr lang="en-CA" dirty="0" smtClean="0"/>
          </a:p>
          <a:p>
            <a:pPr>
              <a:buNone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rgbClr val="FF0000"/>
                </a:solidFill>
              </a:rPr>
              <a:t>Zero </a:t>
            </a:r>
            <a:r>
              <a:rPr lang="en-CA" dirty="0" err="1" smtClean="0">
                <a:solidFill>
                  <a:srgbClr val="FF0000"/>
                </a:solidFill>
              </a:rPr>
              <a:t>alloc</a:t>
            </a:r>
            <a:r>
              <a:rPr lang="en-CA" dirty="0" smtClean="0">
                <a:solidFill>
                  <a:srgbClr val="FF0000"/>
                </a:solidFill>
              </a:rPr>
              <a:t> (3)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en-CA" u="sng" dirty="0" smtClean="0"/>
              <a:t>Scenario 3:</a:t>
            </a:r>
          </a:p>
          <a:p>
            <a:pPr>
              <a:buNone/>
            </a:pPr>
            <a:endParaRPr lang="en-CA" dirty="0" smtClean="0"/>
          </a:p>
          <a:p>
            <a:pPr>
              <a:buNone/>
            </a:pPr>
            <a:r>
              <a:rPr lang="en-CA" dirty="0" smtClean="0">
                <a:latin typeface="Courier New" pitchFamily="49" charset="0"/>
                <a:cs typeface="Courier New" pitchFamily="49" charset="0"/>
              </a:rPr>
              <a:t>UINT size;</a:t>
            </a:r>
          </a:p>
          <a:p>
            <a:pPr>
              <a:buNone/>
            </a:pPr>
            <a:r>
              <a:rPr lang="en-CA" dirty="0" smtClean="0">
                <a:latin typeface="Courier New" pitchFamily="49" charset="0"/>
                <a:cs typeface="Courier New" pitchFamily="49" charset="0"/>
              </a:rPr>
              <a:t>UCHAR *</a:t>
            </a:r>
            <a:r>
              <a:rPr lang="en-CA" dirty="0" err="1" smtClean="0">
                <a:latin typeface="Courier New" pitchFamily="49" charset="0"/>
                <a:cs typeface="Courier New" pitchFamily="49" charset="0"/>
              </a:rPr>
              <a:t>ptr</a:t>
            </a:r>
            <a:r>
              <a:rPr lang="en-CA" dirty="0" smtClean="0">
                <a:latin typeface="Courier New" pitchFamily="49" charset="0"/>
                <a:cs typeface="Courier New" pitchFamily="49" charset="0"/>
              </a:rPr>
              <a:t>;</a:t>
            </a:r>
          </a:p>
          <a:p>
            <a:pPr>
              <a:buNone/>
            </a:pPr>
            <a:endParaRPr lang="en-CA" dirty="0" smtClean="0">
              <a:latin typeface="Courier New" pitchFamily="49" charset="0"/>
              <a:cs typeface="Courier New" pitchFamily="49" charset="0"/>
            </a:endParaRPr>
          </a:p>
          <a:p>
            <a:pPr>
              <a:buNone/>
            </a:pPr>
            <a:r>
              <a:rPr lang="en-CA" dirty="0" smtClean="0">
                <a:latin typeface="Courier New" pitchFamily="49" charset="0"/>
                <a:cs typeface="Courier New" pitchFamily="49" charset="0"/>
              </a:rPr>
              <a:t>size = </a:t>
            </a:r>
            <a:r>
              <a:rPr lang="en-CA" dirty="0" err="1" smtClean="0">
                <a:latin typeface="Courier New" pitchFamily="49" charset="0"/>
                <a:cs typeface="Courier New" pitchFamily="49" charset="0"/>
              </a:rPr>
              <a:t>readuntrusted</a:t>
            </a:r>
            <a:r>
              <a:rPr lang="en-CA" dirty="0" smtClean="0">
                <a:latin typeface="Courier New" pitchFamily="49" charset="0"/>
                <a:cs typeface="Courier New" pitchFamily="49" charset="0"/>
              </a:rPr>
              <a:t>() + </a:t>
            </a:r>
            <a:r>
              <a:rPr lang="en-CA" dirty="0" err="1" smtClean="0">
                <a:latin typeface="Courier New" pitchFamily="49" charset="0"/>
                <a:cs typeface="Courier New" pitchFamily="49" charset="0"/>
              </a:rPr>
              <a:t>sizeof</a:t>
            </a:r>
            <a:r>
              <a:rPr lang="en-CA" dirty="0" smtClean="0">
                <a:latin typeface="Courier New" pitchFamily="49" charset="0"/>
                <a:cs typeface="Courier New" pitchFamily="49" charset="0"/>
              </a:rPr>
              <a:t>(TYPE);</a:t>
            </a:r>
          </a:p>
          <a:p>
            <a:pPr>
              <a:buNone/>
            </a:pPr>
            <a:r>
              <a:rPr lang="en-CA" b="1" dirty="0" err="1" smtClean="0">
                <a:latin typeface="Courier New" pitchFamily="49" charset="0"/>
                <a:cs typeface="Courier New" pitchFamily="49" charset="0"/>
              </a:rPr>
              <a:t>ptr</a:t>
            </a:r>
            <a:r>
              <a:rPr lang="en-CA" b="1" dirty="0" smtClean="0">
                <a:latin typeface="Courier New" pitchFamily="49" charset="0"/>
                <a:cs typeface="Courier New" pitchFamily="49" charset="0"/>
              </a:rPr>
              <a:t> = </a:t>
            </a:r>
            <a:r>
              <a:rPr lang="en-CA" b="1" dirty="0" err="1" smtClean="0">
                <a:latin typeface="Courier New" pitchFamily="49" charset="0"/>
                <a:cs typeface="Courier New" pitchFamily="49" charset="0"/>
              </a:rPr>
              <a:t>Alloc</a:t>
            </a:r>
            <a:r>
              <a:rPr lang="en-CA" b="1" dirty="0" smtClean="0">
                <a:latin typeface="Courier New" pitchFamily="49" charset="0"/>
                <a:cs typeface="Courier New" pitchFamily="49" charset="0"/>
              </a:rPr>
              <a:t>(size);</a:t>
            </a:r>
            <a:endParaRPr lang="en-CA" dirty="0" smtClean="0">
              <a:latin typeface="Courier New" pitchFamily="49" charset="0"/>
              <a:cs typeface="Courier New" pitchFamily="49" charset="0"/>
            </a:endParaRPr>
          </a:p>
          <a:p>
            <a:pPr>
              <a:buNone/>
            </a:pPr>
            <a:r>
              <a:rPr lang="en-CA" dirty="0" smtClean="0">
                <a:latin typeface="Courier New" pitchFamily="49" charset="0"/>
                <a:cs typeface="Courier New" pitchFamily="49" charset="0"/>
              </a:rPr>
              <a:t>if (</a:t>
            </a:r>
            <a:r>
              <a:rPr lang="en-CA" dirty="0" err="1" smtClean="0">
                <a:latin typeface="Courier New" pitchFamily="49" charset="0"/>
                <a:cs typeface="Courier New" pitchFamily="49" charset="0"/>
              </a:rPr>
              <a:t>ptr</a:t>
            </a:r>
            <a:r>
              <a:rPr lang="en-CA" dirty="0" smtClean="0">
                <a:latin typeface="Courier New" pitchFamily="49" charset="0"/>
                <a:cs typeface="Courier New" pitchFamily="49" charset="0"/>
              </a:rPr>
              <a:t> == NULL) return –ERR;</a:t>
            </a:r>
          </a:p>
          <a:p>
            <a:pPr>
              <a:buNone/>
            </a:pPr>
            <a:r>
              <a:rPr lang="en-CA" dirty="0" err="1" smtClean="0">
                <a:latin typeface="Courier New" pitchFamily="49" charset="0"/>
                <a:cs typeface="Courier New" pitchFamily="49" charset="0"/>
              </a:rPr>
              <a:t>memcpy</a:t>
            </a:r>
            <a:r>
              <a:rPr lang="en-CA" dirty="0" smtClean="0">
                <a:latin typeface="Courier New" pitchFamily="49" charset="0"/>
                <a:cs typeface="Courier New" pitchFamily="49" charset="0"/>
              </a:rPr>
              <a:t>(</a:t>
            </a:r>
            <a:r>
              <a:rPr lang="en-CA" dirty="0" err="1" smtClean="0">
                <a:latin typeface="Courier New" pitchFamily="49" charset="0"/>
                <a:cs typeface="Courier New" pitchFamily="49" charset="0"/>
              </a:rPr>
              <a:t>ptr</a:t>
            </a:r>
            <a:r>
              <a:rPr lang="en-CA" dirty="0" smtClean="0">
                <a:latin typeface="Courier New" pitchFamily="49" charset="0"/>
                <a:cs typeface="Courier New" pitchFamily="49" charset="0"/>
              </a:rPr>
              <a:t>, (TYPE*)</a:t>
            </a:r>
            <a:r>
              <a:rPr lang="en-CA" dirty="0" err="1" smtClean="0">
                <a:latin typeface="Courier New" pitchFamily="49" charset="0"/>
                <a:cs typeface="Courier New" pitchFamily="49" charset="0"/>
              </a:rPr>
              <a:t>buf</a:t>
            </a:r>
            <a:r>
              <a:rPr lang="en-CA" dirty="0" smtClean="0">
                <a:latin typeface="Courier New" pitchFamily="49" charset="0"/>
                <a:cs typeface="Courier New" pitchFamily="49" charset="0"/>
              </a:rPr>
              <a:t>, </a:t>
            </a:r>
            <a:r>
              <a:rPr lang="en-CA" dirty="0" err="1" smtClean="0">
                <a:latin typeface="Courier New" pitchFamily="49" charset="0"/>
                <a:cs typeface="Courier New" pitchFamily="49" charset="0"/>
              </a:rPr>
              <a:t>sizeof</a:t>
            </a:r>
            <a:r>
              <a:rPr lang="en-CA" dirty="0" smtClean="0">
                <a:latin typeface="Courier New" pitchFamily="49" charset="0"/>
                <a:cs typeface="Courier New" pitchFamily="49" charset="0"/>
              </a:rPr>
              <a:t>(TYPE));</a:t>
            </a:r>
          </a:p>
          <a:p>
            <a:pPr>
              <a:buNone/>
            </a:pPr>
            <a:endParaRPr lang="en-CA" dirty="0" smtClean="0"/>
          </a:p>
          <a:p>
            <a:pPr algn="ctr">
              <a:buNone/>
            </a:pPr>
            <a:r>
              <a:rPr lang="en-CA" sz="4100" b="1" dirty="0" smtClean="0"/>
              <a:t>Fail to test upper bound of modulo arithmetic</a:t>
            </a:r>
          </a:p>
          <a:p>
            <a:pPr>
              <a:buNone/>
            </a:pPr>
            <a:endParaRPr lang="en-CA" dirty="0" smtClean="0"/>
          </a:p>
          <a:p>
            <a:pPr>
              <a:buNone/>
            </a:pPr>
            <a:endParaRPr lang="en-CA" dirty="0" smtClean="0"/>
          </a:p>
          <a:p>
            <a:pPr>
              <a:buNone/>
            </a:pPr>
            <a:endParaRPr lang="en-CA" b="1" dirty="0" smtClean="0"/>
          </a:p>
          <a:p>
            <a:pPr>
              <a:buNone/>
            </a:pPr>
            <a:endParaRPr lang="en-CA" dirty="0" smtClean="0"/>
          </a:p>
          <a:p>
            <a:pPr>
              <a:buNone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rgbClr val="FF0000"/>
                </a:solidFill>
              </a:rPr>
              <a:t>Overview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5029200"/>
          </a:xfrm>
        </p:spPr>
        <p:txBody>
          <a:bodyPr>
            <a:normAutofit fontScale="77500" lnSpcReduction="20000"/>
          </a:bodyPr>
          <a:lstStyle/>
          <a:p>
            <a:r>
              <a:rPr lang="en-CA" dirty="0" smtClean="0"/>
              <a:t>ISO C99: </a:t>
            </a:r>
            <a:r>
              <a:rPr lang="en-CA" i="1" dirty="0" smtClean="0"/>
              <a:t>“If the size of the space requested is zero, the behaviour is implementation defined : either a null pointer is returned, or the behaviour is as if the size were some nonzero value, except that the returned pointer shall not be used to access an object.”</a:t>
            </a:r>
            <a:endParaRPr lang="en-CA" dirty="0" smtClean="0"/>
          </a:p>
          <a:p>
            <a:r>
              <a:rPr lang="en-CA" dirty="0" smtClean="0"/>
              <a:t>Similar characterization are given in ANSI and earlier ISO C standards : the allocator can choose to return NULL or a “unique” pointer. </a:t>
            </a:r>
            <a:r>
              <a:rPr lang="en-CA" b="1" dirty="0" smtClean="0"/>
              <a:t>But most allocators return the address of a valid heap chunk.</a:t>
            </a:r>
          </a:p>
          <a:p>
            <a:r>
              <a:rPr lang="en-CA" dirty="0" smtClean="0"/>
              <a:t>This is not a class of vulnerability, more of an analysis technique to find new buffer overflows when the size of a heap memory chunk fails to follow certain constraints.</a:t>
            </a:r>
          </a:p>
          <a:p>
            <a:r>
              <a:rPr lang="en-CA" dirty="0" smtClean="0"/>
              <a:t>We have an internal tool (Havoc/0-Alloc) that finds all such code occurrences automatically in large depots of C source code.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rgbClr val="FF0000"/>
                </a:solidFill>
              </a:rPr>
              <a:t>Presentation outline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en-CA" dirty="0" smtClean="0"/>
              <a:t>1. Vulnerability assessment</a:t>
            </a:r>
          </a:p>
          <a:p>
            <a:pPr lvl="1"/>
            <a:r>
              <a:rPr lang="en-CA" dirty="0" smtClean="0"/>
              <a:t>Zero allocations tests</a:t>
            </a:r>
          </a:p>
          <a:p>
            <a:pPr lvl="1"/>
            <a:r>
              <a:rPr lang="en-CA" dirty="0" smtClean="0"/>
              <a:t>Ex1: A first historical zero allocation kernel bug</a:t>
            </a:r>
          </a:p>
          <a:p>
            <a:pPr lvl="1"/>
            <a:r>
              <a:rPr lang="en-CA" dirty="0" smtClean="0"/>
              <a:t>Ex2: Local escalation of privilege kernel bug due to a zero allocation</a:t>
            </a:r>
          </a:p>
          <a:p>
            <a:pPr lvl="1">
              <a:buNone/>
            </a:pPr>
            <a:endParaRPr lang="en-CA" dirty="0" smtClean="0"/>
          </a:p>
          <a:p>
            <a:pPr>
              <a:buNone/>
            </a:pPr>
            <a:r>
              <a:rPr lang="en-CA" dirty="0" smtClean="0"/>
              <a:t>2.  Static analysis of zero allocations</a:t>
            </a:r>
          </a:p>
          <a:p>
            <a:pPr lvl="1"/>
            <a:r>
              <a:rPr lang="en-CA" dirty="0" smtClean="0"/>
              <a:t>Automated deduction tools and techniques</a:t>
            </a:r>
          </a:p>
          <a:p>
            <a:pPr lvl="1"/>
            <a:r>
              <a:rPr lang="en-CA" dirty="0" smtClean="0"/>
              <a:t>HAVOC: a heap-aware verifier for C programs</a:t>
            </a:r>
          </a:p>
          <a:p>
            <a:pPr lvl="1"/>
            <a:r>
              <a:rPr lang="en-CA" dirty="0" smtClean="0"/>
              <a:t>Ex3: finding complex bugs with HAVOC</a:t>
            </a:r>
          </a:p>
          <a:p>
            <a:pPr lvl="1">
              <a:buNone/>
            </a:pPr>
            <a:endParaRPr lang="en-CA" dirty="0" smtClean="0"/>
          </a:p>
          <a:p>
            <a:pPr>
              <a:buNone/>
            </a:pPr>
            <a:r>
              <a:rPr lang="en-CA" dirty="0" smtClean="0"/>
              <a:t>3. Generalization: near-zero allocation analysis</a:t>
            </a:r>
          </a:p>
          <a:p>
            <a:pPr>
              <a:buNone/>
            </a:pPr>
            <a:r>
              <a:rPr lang="en-CA" dirty="0" smtClean="0"/>
              <a:t>	 - Ex4: Remote user-land heap overflow vulnerability</a:t>
            </a:r>
          </a:p>
          <a:p>
            <a:pPr>
              <a:buNone/>
            </a:pPr>
            <a:endParaRPr lang="en-CA" dirty="0" smtClean="0"/>
          </a:p>
          <a:p>
            <a:pPr lvl="2"/>
            <a:endParaRPr lang="en-CA" dirty="0" smtClean="0"/>
          </a:p>
          <a:p>
            <a:pPr lvl="2"/>
            <a:endParaRPr lang="en-CA" dirty="0" smtClean="0"/>
          </a:p>
          <a:p>
            <a:pPr lvl="1"/>
            <a:endParaRPr lang="en-CA" dirty="0" smtClean="0"/>
          </a:p>
          <a:p>
            <a:pPr lvl="1"/>
            <a:endParaRPr lang="en-CA" dirty="0" smtClean="0"/>
          </a:p>
          <a:p>
            <a:pPr lvl="1">
              <a:buNone/>
            </a:pPr>
            <a:endParaRPr lang="en-CA" dirty="0" smtClean="0"/>
          </a:p>
          <a:p>
            <a:endParaRPr lang="en-CA" dirty="0" smtClean="0"/>
          </a:p>
          <a:p>
            <a:endParaRPr lang="en-CA" dirty="0" smtClean="0"/>
          </a:p>
          <a:p>
            <a:endParaRPr lang="en-CA" dirty="0" smtClean="0"/>
          </a:p>
          <a:p>
            <a:endParaRPr lang="en-CA" dirty="0" smtClean="0"/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en-CA" sz="5400" dirty="0" smtClean="0"/>
          </a:p>
          <a:p>
            <a:pPr algn="ctr">
              <a:buNone/>
            </a:pPr>
            <a:r>
              <a:rPr lang="en-CA" sz="5400" b="1" dirty="0" smtClean="0">
                <a:solidFill>
                  <a:srgbClr val="FF0000"/>
                </a:solidFill>
              </a:rPr>
              <a:t>Part I</a:t>
            </a:r>
          </a:p>
          <a:p>
            <a:pPr algn="ctr">
              <a:buNone/>
            </a:pPr>
            <a:r>
              <a:rPr lang="en-CA" sz="5400" dirty="0" smtClean="0">
                <a:solidFill>
                  <a:srgbClr val="FF0000"/>
                </a:solidFill>
              </a:rPr>
              <a:t>Vulnerability assessment</a:t>
            </a:r>
            <a:endParaRPr lang="en-CA" sz="54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7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CA" dirty="0" smtClean="0"/>
          </a:p>
          <a:p>
            <a:pPr>
              <a:buNone/>
            </a:pPr>
            <a:endParaRPr lang="en-CA" dirty="0" smtClean="0"/>
          </a:p>
          <a:p>
            <a:pPr>
              <a:buNone/>
            </a:pPr>
            <a:endParaRPr lang="en-CA" dirty="0" smtClean="0"/>
          </a:p>
          <a:p>
            <a:pPr algn="ctr">
              <a:buNone/>
            </a:pPr>
            <a:r>
              <a:rPr lang="en-CA" dirty="0" smtClean="0">
                <a:solidFill>
                  <a:srgbClr val="FF0000"/>
                </a:solidFill>
              </a:rPr>
              <a:t>A. Testing: is your environment exposed?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rgbClr val="FF0000"/>
                </a:solidFill>
              </a:rPr>
              <a:t>Windows kernel zero allocation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Dummy kernel driver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114800" cy="3951288"/>
          </a:xfrm>
        </p:spPr>
        <p:txBody>
          <a:bodyPr>
            <a:normAutofit fontScale="40000" lnSpcReduction="20000"/>
          </a:bodyPr>
          <a:lstStyle/>
          <a:p>
            <a:pPr>
              <a:buNone/>
            </a:pPr>
            <a:endParaRPr lang="en-CA" sz="3800" dirty="0" smtClean="0"/>
          </a:p>
          <a:p>
            <a:pPr>
              <a:buNone/>
            </a:pPr>
            <a:r>
              <a:rPr lang="en-CA" sz="3800" dirty="0" err="1" smtClean="0">
                <a:latin typeface="Courier New" pitchFamily="49" charset="0"/>
                <a:cs typeface="Courier New" pitchFamily="49" charset="0"/>
              </a:rPr>
              <a:t>DriverEntry</a:t>
            </a:r>
            <a:r>
              <a:rPr lang="en-CA" sz="3800" dirty="0" smtClean="0">
                <a:latin typeface="Courier New" pitchFamily="49" charset="0"/>
                <a:cs typeface="Courier New" pitchFamily="49" charset="0"/>
              </a:rPr>
              <a:t>()</a:t>
            </a:r>
          </a:p>
          <a:p>
            <a:pPr>
              <a:buNone/>
            </a:pPr>
            <a:r>
              <a:rPr lang="en-CA" sz="3800" dirty="0" smtClean="0">
                <a:latin typeface="Courier New" pitchFamily="49" charset="0"/>
                <a:cs typeface="Courier New" pitchFamily="49" charset="0"/>
              </a:rPr>
              <a:t>{</a:t>
            </a:r>
          </a:p>
          <a:p>
            <a:pPr>
              <a:buNone/>
            </a:pPr>
            <a:r>
              <a:rPr lang="en-CA" sz="3800" dirty="0" smtClean="0">
                <a:latin typeface="Courier New" pitchFamily="49" charset="0"/>
                <a:cs typeface="Courier New" pitchFamily="49" charset="0"/>
              </a:rPr>
              <a:t>(…)</a:t>
            </a:r>
          </a:p>
          <a:p>
            <a:pPr>
              <a:buNone/>
            </a:pPr>
            <a:r>
              <a:rPr lang="en-CA" sz="3800" dirty="0" smtClean="0">
                <a:latin typeface="Courier New" pitchFamily="49" charset="0"/>
                <a:cs typeface="Courier New" pitchFamily="49" charset="0"/>
              </a:rPr>
              <a:t>for (</a:t>
            </a:r>
            <a:r>
              <a:rPr lang="en-CA" sz="3800" dirty="0" err="1" smtClean="0">
                <a:latin typeface="Courier New" pitchFamily="49" charset="0"/>
                <a:cs typeface="Courier New" pitchFamily="49" charset="0"/>
              </a:rPr>
              <a:t>i</a:t>
            </a:r>
            <a:r>
              <a:rPr lang="en-CA" sz="3800" dirty="0" smtClean="0">
                <a:latin typeface="Courier New" pitchFamily="49" charset="0"/>
                <a:cs typeface="Courier New" pitchFamily="49" charset="0"/>
              </a:rPr>
              <a:t> = 0; </a:t>
            </a:r>
            <a:r>
              <a:rPr lang="en-CA" sz="3800" dirty="0" err="1" smtClean="0">
                <a:latin typeface="Courier New" pitchFamily="49" charset="0"/>
                <a:cs typeface="Courier New" pitchFamily="49" charset="0"/>
              </a:rPr>
              <a:t>i</a:t>
            </a:r>
            <a:r>
              <a:rPr lang="en-CA" sz="3800" dirty="0" smtClean="0">
                <a:latin typeface="Courier New" pitchFamily="49" charset="0"/>
                <a:cs typeface="Courier New" pitchFamily="49" charset="0"/>
              </a:rPr>
              <a:t> &lt; 5; </a:t>
            </a:r>
            <a:r>
              <a:rPr lang="en-CA" sz="3800" dirty="0" err="1" smtClean="0">
                <a:latin typeface="Courier New" pitchFamily="49" charset="0"/>
                <a:cs typeface="Courier New" pitchFamily="49" charset="0"/>
              </a:rPr>
              <a:t>i</a:t>
            </a:r>
            <a:r>
              <a:rPr lang="en-CA" sz="3800" dirty="0" smtClean="0">
                <a:latin typeface="Courier New" pitchFamily="49" charset="0"/>
                <a:cs typeface="Courier New" pitchFamily="49" charset="0"/>
              </a:rPr>
              <a:t>++)</a:t>
            </a:r>
          </a:p>
          <a:p>
            <a:pPr>
              <a:buNone/>
            </a:pPr>
            <a:r>
              <a:rPr lang="en-CA" sz="3800" dirty="0" smtClean="0">
                <a:latin typeface="Courier New" pitchFamily="49" charset="0"/>
                <a:cs typeface="Courier New" pitchFamily="49" charset="0"/>
              </a:rPr>
              <a:t>{</a:t>
            </a:r>
          </a:p>
          <a:p>
            <a:pPr>
              <a:buNone/>
            </a:pPr>
            <a:r>
              <a:rPr lang="en-CA" sz="3800" dirty="0" smtClean="0">
                <a:latin typeface="Courier New" pitchFamily="49" charset="0"/>
                <a:cs typeface="Courier New" pitchFamily="49" charset="0"/>
              </a:rPr>
              <a:t>   //Main kernel memory allocator</a:t>
            </a:r>
          </a:p>
          <a:p>
            <a:pPr>
              <a:buNone/>
            </a:pPr>
            <a:r>
              <a:rPr lang="en-CA" sz="3800" dirty="0" smtClean="0">
                <a:latin typeface="Courier New" pitchFamily="49" charset="0"/>
                <a:cs typeface="Courier New" pitchFamily="49" charset="0"/>
              </a:rPr>
              <a:t>	char *</a:t>
            </a:r>
            <a:r>
              <a:rPr lang="en-CA" sz="3800" dirty="0" err="1" smtClean="0">
                <a:latin typeface="Courier New" pitchFamily="49" charset="0"/>
                <a:cs typeface="Courier New" pitchFamily="49" charset="0"/>
              </a:rPr>
              <a:t>ptr</a:t>
            </a:r>
            <a:r>
              <a:rPr lang="en-CA" sz="3800" dirty="0" smtClean="0">
                <a:latin typeface="Courier New" pitchFamily="49" charset="0"/>
                <a:cs typeface="Courier New" pitchFamily="49" charset="0"/>
              </a:rPr>
              <a:t> = (char *) </a:t>
            </a:r>
            <a:r>
              <a:rPr lang="en-CA" sz="3800" dirty="0" err="1" smtClean="0">
                <a:latin typeface="Courier New" pitchFamily="49" charset="0"/>
                <a:cs typeface="Courier New" pitchFamily="49" charset="0"/>
              </a:rPr>
              <a:t>ExAllocatePoolWithTag</a:t>
            </a:r>
            <a:r>
              <a:rPr lang="en-CA" sz="3800" dirty="0" smtClean="0">
                <a:latin typeface="Courier New" pitchFamily="49" charset="0"/>
                <a:cs typeface="Courier New" pitchFamily="49" charset="0"/>
              </a:rPr>
              <a:t>(0, 0, 0); </a:t>
            </a:r>
          </a:p>
          <a:p>
            <a:pPr>
              <a:buNone/>
            </a:pPr>
            <a:r>
              <a:rPr lang="en-CA" sz="3800" dirty="0" smtClean="0">
                <a:latin typeface="Courier New" pitchFamily="49" charset="0"/>
                <a:cs typeface="Courier New" pitchFamily="49" charset="0"/>
              </a:rPr>
              <a:t>	</a:t>
            </a:r>
            <a:r>
              <a:rPr lang="en-CA" sz="3800" dirty="0" err="1" smtClean="0">
                <a:latin typeface="Courier New" pitchFamily="49" charset="0"/>
                <a:cs typeface="Courier New" pitchFamily="49" charset="0"/>
              </a:rPr>
              <a:t>KdPrint</a:t>
            </a:r>
            <a:r>
              <a:rPr lang="en-CA" sz="3800" dirty="0" smtClean="0">
                <a:latin typeface="Courier New" pitchFamily="49" charset="0"/>
                <a:cs typeface="Courier New" pitchFamily="49" charset="0"/>
              </a:rPr>
              <a:t>(("A: %08p \n", </a:t>
            </a:r>
            <a:r>
              <a:rPr lang="en-CA" sz="3800" dirty="0" err="1" smtClean="0">
                <a:latin typeface="Courier New" pitchFamily="49" charset="0"/>
                <a:cs typeface="Courier New" pitchFamily="49" charset="0"/>
              </a:rPr>
              <a:t>ptr</a:t>
            </a:r>
            <a:r>
              <a:rPr lang="en-CA" sz="3800" dirty="0" smtClean="0">
                <a:latin typeface="Courier New" pitchFamily="49" charset="0"/>
                <a:cs typeface="Courier New" pitchFamily="49" charset="0"/>
              </a:rPr>
              <a:t>));</a:t>
            </a:r>
          </a:p>
          <a:p>
            <a:pPr>
              <a:buNone/>
            </a:pPr>
            <a:r>
              <a:rPr lang="en-CA" sz="3800" dirty="0" smtClean="0">
                <a:latin typeface="Courier New" pitchFamily="49" charset="0"/>
                <a:cs typeface="Courier New" pitchFamily="49" charset="0"/>
              </a:rPr>
              <a:t>}</a:t>
            </a:r>
          </a:p>
          <a:p>
            <a:pPr>
              <a:buNone/>
            </a:pPr>
            <a:r>
              <a:rPr lang="en-CA" sz="3800" dirty="0" smtClean="0">
                <a:latin typeface="Courier New" pitchFamily="49" charset="0"/>
                <a:cs typeface="Courier New" pitchFamily="49" charset="0"/>
              </a:rPr>
              <a:t>(…)</a:t>
            </a:r>
          </a:p>
          <a:p>
            <a:pPr>
              <a:buNone/>
            </a:pPr>
            <a:r>
              <a:rPr lang="en-CA" sz="3800" dirty="0" smtClean="0"/>
              <a:t> </a:t>
            </a:r>
          </a:p>
          <a:p>
            <a:pPr>
              <a:buNone/>
            </a:pPr>
            <a:endParaRPr lang="en-CA" dirty="0" smtClean="0"/>
          </a:p>
          <a:p>
            <a:pPr>
              <a:buNone/>
            </a:pPr>
            <a:endParaRPr lang="en-CA" dirty="0" smtClean="0"/>
          </a:p>
          <a:p>
            <a:pPr>
              <a:buNone/>
            </a:pPr>
            <a:endParaRPr lang="en-CA" dirty="0" smtClean="0"/>
          </a:p>
          <a:p>
            <a:pPr>
              <a:buNone/>
            </a:pPr>
            <a:endParaRPr lang="en-CA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CA" dirty="0" smtClean="0"/>
              <a:t>Result when loaded as </a:t>
            </a:r>
            <a:r>
              <a:rPr lang="en-CA" dirty="0" err="1" smtClean="0"/>
              <a:t>testdrv</a:t>
            </a:r>
            <a:endParaRPr lang="en-CA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>
              <a:buNone/>
            </a:pPr>
            <a:endParaRPr lang="en-CA" dirty="0" smtClean="0"/>
          </a:p>
          <a:p>
            <a:pPr>
              <a:buNone/>
            </a:pPr>
            <a:r>
              <a:rPr lang="en-CA" dirty="0" err="1" smtClean="0"/>
              <a:t>testdrv</a:t>
            </a:r>
            <a:r>
              <a:rPr lang="en-CA" dirty="0" smtClean="0"/>
              <a:t>: A: 89DC61B8 </a:t>
            </a:r>
          </a:p>
          <a:p>
            <a:pPr>
              <a:buNone/>
            </a:pPr>
            <a:r>
              <a:rPr lang="en-CA" dirty="0" err="1" smtClean="0"/>
              <a:t>testdrv</a:t>
            </a:r>
            <a:r>
              <a:rPr lang="en-CA" dirty="0" smtClean="0"/>
              <a:t>: A: 8980E328 </a:t>
            </a:r>
          </a:p>
          <a:p>
            <a:pPr>
              <a:buNone/>
            </a:pPr>
            <a:r>
              <a:rPr lang="en-CA" dirty="0" err="1" smtClean="0"/>
              <a:t>testdrv</a:t>
            </a:r>
            <a:r>
              <a:rPr lang="en-CA" dirty="0" smtClean="0"/>
              <a:t>: A: 89DA11A8 </a:t>
            </a:r>
          </a:p>
          <a:p>
            <a:pPr>
              <a:buNone/>
            </a:pPr>
            <a:r>
              <a:rPr lang="en-CA" dirty="0" err="1" smtClean="0"/>
              <a:t>testdrv</a:t>
            </a:r>
            <a:r>
              <a:rPr lang="en-CA" dirty="0" smtClean="0"/>
              <a:t>: A: 8976E7B8 </a:t>
            </a:r>
          </a:p>
          <a:p>
            <a:pPr>
              <a:buNone/>
            </a:pPr>
            <a:r>
              <a:rPr lang="en-CA" dirty="0" err="1" smtClean="0"/>
              <a:t>testdrv</a:t>
            </a:r>
            <a:r>
              <a:rPr lang="en-CA" dirty="0" smtClean="0"/>
              <a:t>: A: 89963E08 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>
                <a:solidFill>
                  <a:srgbClr val="FF0000"/>
                </a:solidFill>
              </a:rPr>
              <a:t>Root cause: </a:t>
            </a:r>
            <a:r>
              <a:rPr lang="en-CA" dirty="0" err="1" smtClean="0">
                <a:solidFill>
                  <a:srgbClr val="FF0000"/>
                </a:solidFill>
              </a:rPr>
              <a:t>ExAllocatePoolWithTag</a:t>
            </a:r>
            <a:r>
              <a:rPr lang="en-CA" dirty="0" smtClean="0">
                <a:solidFill>
                  <a:srgbClr val="FF0000"/>
                </a:solidFill>
              </a:rPr>
              <a:t>(0) returns a valid chunk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n-CA" dirty="0" smtClean="0"/>
              <a:t>POOLCODE _ExAllocatePoolWithTag@12 proc</a:t>
            </a:r>
          </a:p>
          <a:p>
            <a:pPr>
              <a:buNone/>
            </a:pPr>
            <a:r>
              <a:rPr lang="en-CA" dirty="0" smtClean="0"/>
              <a:t>(…)</a:t>
            </a:r>
          </a:p>
          <a:p>
            <a:pPr>
              <a:buNone/>
            </a:pPr>
            <a:r>
              <a:rPr lang="en-CA" dirty="0" smtClean="0"/>
              <a:t>   </a:t>
            </a:r>
            <a:r>
              <a:rPr lang="en-CA" dirty="0" err="1" smtClean="0"/>
              <a:t>mov</a:t>
            </a:r>
            <a:r>
              <a:rPr lang="en-CA" dirty="0" smtClean="0"/>
              <a:t>     </a:t>
            </a:r>
            <a:r>
              <a:rPr lang="en-CA" dirty="0" err="1" smtClean="0"/>
              <a:t>edi</a:t>
            </a:r>
            <a:r>
              <a:rPr lang="en-CA" dirty="0" smtClean="0"/>
              <a:t>, [</a:t>
            </a:r>
            <a:r>
              <a:rPr lang="en-CA" dirty="0" err="1" smtClean="0"/>
              <a:t>ebp+NumberOfBytes</a:t>
            </a:r>
            <a:r>
              <a:rPr lang="en-CA" dirty="0" smtClean="0"/>
              <a:t>]</a:t>
            </a:r>
          </a:p>
          <a:p>
            <a:pPr>
              <a:buNone/>
            </a:pPr>
            <a:r>
              <a:rPr lang="en-CA" dirty="0" smtClean="0"/>
              <a:t>(…)</a:t>
            </a:r>
          </a:p>
          <a:p>
            <a:pPr>
              <a:buNone/>
            </a:pPr>
            <a:r>
              <a:rPr lang="en-CA" dirty="0" smtClean="0"/>
              <a:t>    test    </a:t>
            </a:r>
            <a:r>
              <a:rPr lang="en-CA" dirty="0" err="1" smtClean="0"/>
              <a:t>edi</a:t>
            </a:r>
            <a:r>
              <a:rPr lang="en-CA" dirty="0" smtClean="0"/>
              <a:t>, </a:t>
            </a:r>
            <a:r>
              <a:rPr lang="en-CA" dirty="0" err="1" smtClean="0"/>
              <a:t>edi</a:t>
            </a:r>
            <a:r>
              <a:rPr lang="en-CA" dirty="0" smtClean="0"/>
              <a:t>              </a:t>
            </a: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; if (</a:t>
            </a:r>
            <a:r>
              <a:rPr lang="en-CA" dirty="0" err="1" smtClean="0">
                <a:solidFill>
                  <a:schemeClr val="accent1">
                    <a:lumMod val="75000"/>
                  </a:schemeClr>
                </a:solidFill>
              </a:rPr>
              <a:t>NumberOfBytes</a:t>
            </a: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 == 0)</a:t>
            </a:r>
          </a:p>
          <a:p>
            <a:pPr>
              <a:buNone/>
            </a:pPr>
            <a:r>
              <a:rPr lang="en-CA" dirty="0" smtClean="0"/>
              <a:t>    </a:t>
            </a:r>
            <a:r>
              <a:rPr lang="en-CA" dirty="0" err="1" smtClean="0"/>
              <a:t>jnz</a:t>
            </a:r>
            <a:r>
              <a:rPr lang="en-CA" dirty="0" smtClean="0"/>
              <a:t>     short loc_4E4132</a:t>
            </a:r>
          </a:p>
          <a:p>
            <a:pPr>
              <a:buNone/>
            </a:pPr>
            <a:r>
              <a:rPr lang="en-CA" dirty="0" smtClean="0"/>
              <a:t>    inc     </a:t>
            </a:r>
            <a:r>
              <a:rPr lang="en-CA" dirty="0" err="1" smtClean="0"/>
              <a:t>edi</a:t>
            </a:r>
            <a:r>
              <a:rPr lang="en-CA" dirty="0" smtClean="0"/>
              <a:t>                      </a:t>
            </a: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; </a:t>
            </a:r>
            <a:r>
              <a:rPr lang="en-CA" dirty="0" err="1" smtClean="0">
                <a:solidFill>
                  <a:schemeClr val="accent1">
                    <a:lumMod val="75000"/>
                  </a:schemeClr>
                </a:solidFill>
              </a:rPr>
              <a:t>NumberOfBytes</a:t>
            </a: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 = 1;</a:t>
            </a:r>
          </a:p>
          <a:p>
            <a:pPr>
              <a:buNone/>
            </a:pPr>
            <a:r>
              <a:rPr lang="en-CA" dirty="0" smtClean="0"/>
              <a:t>POOLCODE:004E4132:</a:t>
            </a:r>
          </a:p>
          <a:p>
            <a:pPr>
              <a:buNone/>
            </a:pPr>
            <a:r>
              <a:rPr lang="en-CA" dirty="0" smtClean="0"/>
              <a:t>    add     </a:t>
            </a:r>
            <a:r>
              <a:rPr lang="en-CA" dirty="0" err="1" smtClean="0"/>
              <a:t>edi</a:t>
            </a:r>
            <a:r>
              <a:rPr lang="en-CA" dirty="0" smtClean="0"/>
              <a:t>, 0Fh            </a:t>
            </a: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; ROUNDUP(</a:t>
            </a:r>
            <a:r>
              <a:rPr lang="en-CA" dirty="0" err="1" smtClean="0">
                <a:solidFill>
                  <a:schemeClr val="accent1">
                    <a:lumMod val="75000"/>
                  </a:schemeClr>
                </a:solidFill>
              </a:rPr>
              <a:t>NumberOfBytes</a:t>
            </a: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);</a:t>
            </a:r>
          </a:p>
          <a:p>
            <a:pPr>
              <a:buNone/>
            </a:pPr>
            <a:r>
              <a:rPr lang="en-CA" dirty="0" smtClean="0"/>
              <a:t>(…)</a:t>
            </a:r>
          </a:p>
          <a:p>
            <a:pPr>
              <a:buNone/>
            </a:pPr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rgbClr val="FF0000"/>
                </a:solidFill>
              </a:rPr>
              <a:t>User-land tests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5029200"/>
          </a:xfrm>
        </p:spPr>
        <p:txBody>
          <a:bodyPr>
            <a:normAutofit fontScale="32500" lnSpcReduction="20000"/>
          </a:bodyPr>
          <a:lstStyle/>
          <a:p>
            <a:pPr>
              <a:buNone/>
            </a:pPr>
            <a:r>
              <a:rPr lang="en-CA" b="1" dirty="0" smtClean="0"/>
              <a:t>Compiled with: </a:t>
            </a:r>
            <a:r>
              <a:rPr lang="en-CA" b="1" dirty="0" err="1" smtClean="0"/>
              <a:t>cl</a:t>
            </a:r>
            <a:r>
              <a:rPr lang="en-CA" b="1" dirty="0" smtClean="0"/>
              <a:t> alloc0-user.c /link /</a:t>
            </a:r>
            <a:r>
              <a:rPr lang="en-CA" b="1" dirty="0" err="1" smtClean="0"/>
              <a:t>dynamicbase</a:t>
            </a:r>
            <a:r>
              <a:rPr lang="en-CA" b="1" dirty="0" smtClean="0"/>
              <a:t> as to enable ASLR</a:t>
            </a:r>
            <a:endParaRPr lang="en-CA" dirty="0" smtClean="0"/>
          </a:p>
          <a:p>
            <a:pPr>
              <a:buNone/>
            </a:pPr>
            <a:r>
              <a:rPr lang="en-CA" dirty="0" smtClean="0"/>
              <a:t> </a:t>
            </a:r>
          </a:p>
          <a:p>
            <a:pPr>
              <a:buNone/>
            </a:pPr>
            <a:r>
              <a:rPr lang="en-CA" sz="3700" dirty="0" smtClean="0"/>
              <a:t>c:\win7rtm&gt;alloc0-user.exe</a:t>
            </a:r>
          </a:p>
          <a:p>
            <a:pPr>
              <a:buNone/>
            </a:pPr>
            <a:r>
              <a:rPr lang="en-CA" sz="3700" dirty="0" err="1" smtClean="0"/>
              <a:t>Malloc</a:t>
            </a:r>
            <a:r>
              <a:rPr lang="en-CA" sz="3700" dirty="0" smtClean="0"/>
              <a:t> returns : 000518F8 00051908 00051918 00051928 00051938 00051948 00051958 </a:t>
            </a:r>
          </a:p>
          <a:p>
            <a:pPr>
              <a:buNone/>
            </a:pPr>
            <a:r>
              <a:rPr lang="en-CA" sz="3700" dirty="0" err="1" smtClean="0"/>
              <a:t>HeapAlloc</a:t>
            </a:r>
            <a:r>
              <a:rPr lang="en-CA" sz="3700" dirty="0" smtClean="0"/>
              <a:t> returns : 00263FD8 00263FE8 00263FF8 00264008 00264018 00264028 00264038 </a:t>
            </a:r>
          </a:p>
          <a:p>
            <a:pPr>
              <a:buNone/>
            </a:pPr>
            <a:r>
              <a:rPr lang="en-CA" sz="3700" dirty="0" err="1" smtClean="0"/>
              <a:t>VirtualAlloc</a:t>
            </a:r>
            <a:r>
              <a:rPr lang="en-CA" sz="3700" dirty="0" smtClean="0"/>
              <a:t> returns : NULL </a:t>
            </a:r>
            <a:r>
              <a:rPr lang="en-CA" sz="3700" dirty="0" err="1" smtClean="0"/>
              <a:t>NULL</a:t>
            </a:r>
            <a:r>
              <a:rPr lang="en-CA" sz="3700" dirty="0" smtClean="0"/>
              <a:t> </a:t>
            </a:r>
            <a:r>
              <a:rPr lang="en-CA" sz="3700" dirty="0" err="1" smtClean="0"/>
              <a:t>NULL</a:t>
            </a:r>
            <a:r>
              <a:rPr lang="en-CA" sz="3700" dirty="0" smtClean="0"/>
              <a:t> </a:t>
            </a:r>
            <a:r>
              <a:rPr lang="en-CA" sz="3700" dirty="0" err="1" smtClean="0"/>
              <a:t>NULL</a:t>
            </a:r>
            <a:r>
              <a:rPr lang="en-CA" sz="3700" dirty="0" smtClean="0"/>
              <a:t> </a:t>
            </a:r>
            <a:r>
              <a:rPr lang="en-CA" sz="3700" dirty="0" err="1" smtClean="0"/>
              <a:t>NULL</a:t>
            </a:r>
            <a:r>
              <a:rPr lang="en-CA" sz="3700" dirty="0" smtClean="0"/>
              <a:t> </a:t>
            </a:r>
            <a:r>
              <a:rPr lang="en-CA" sz="3700" dirty="0" err="1" smtClean="0"/>
              <a:t>NULL</a:t>
            </a:r>
            <a:r>
              <a:rPr lang="en-CA" sz="3700" dirty="0" smtClean="0"/>
              <a:t> </a:t>
            </a:r>
            <a:r>
              <a:rPr lang="en-CA" sz="3700" dirty="0" err="1" smtClean="0"/>
              <a:t>NULL</a:t>
            </a:r>
            <a:r>
              <a:rPr lang="en-CA" sz="3700" dirty="0" smtClean="0"/>
              <a:t> </a:t>
            </a:r>
          </a:p>
          <a:p>
            <a:pPr>
              <a:buNone/>
            </a:pPr>
            <a:r>
              <a:rPr lang="en-CA" sz="3700" dirty="0" smtClean="0"/>
              <a:t> </a:t>
            </a:r>
          </a:p>
          <a:p>
            <a:pPr>
              <a:buNone/>
            </a:pPr>
            <a:r>
              <a:rPr lang="en-CA" sz="3700" dirty="0" smtClean="0"/>
              <a:t>c:\win7rtm&gt;alloc0-user.exe</a:t>
            </a:r>
          </a:p>
          <a:p>
            <a:pPr>
              <a:buNone/>
            </a:pPr>
            <a:r>
              <a:rPr lang="en-CA" sz="3700" dirty="0" err="1" smtClean="0"/>
              <a:t>Malloc</a:t>
            </a:r>
            <a:r>
              <a:rPr lang="en-CA" sz="3700" dirty="0" smtClean="0"/>
              <a:t> returns : 000818F8 00081908 00081918 00081928 00081938 00081948 00081958 </a:t>
            </a:r>
          </a:p>
          <a:p>
            <a:pPr>
              <a:buNone/>
            </a:pPr>
            <a:r>
              <a:rPr lang="en-CA" sz="3700" dirty="0" err="1" smtClean="0"/>
              <a:t>HeapAlloc</a:t>
            </a:r>
            <a:r>
              <a:rPr lang="en-CA" sz="3700" dirty="0" smtClean="0"/>
              <a:t> returns : 00223FD8 00223FE8 00223FF8 00224008 00224018 00224028 00224038 </a:t>
            </a:r>
          </a:p>
          <a:p>
            <a:pPr>
              <a:buNone/>
            </a:pPr>
            <a:r>
              <a:rPr lang="en-CA" sz="3700" dirty="0" err="1" smtClean="0"/>
              <a:t>VirtualAlloc</a:t>
            </a:r>
            <a:r>
              <a:rPr lang="en-CA" sz="3700" dirty="0" smtClean="0"/>
              <a:t> returns : NULL </a:t>
            </a:r>
            <a:r>
              <a:rPr lang="en-CA" sz="3700" dirty="0" err="1" smtClean="0"/>
              <a:t>NULL</a:t>
            </a:r>
            <a:r>
              <a:rPr lang="en-CA" sz="3700" dirty="0" smtClean="0"/>
              <a:t> </a:t>
            </a:r>
            <a:r>
              <a:rPr lang="en-CA" sz="3700" dirty="0" err="1" smtClean="0"/>
              <a:t>NULL</a:t>
            </a:r>
            <a:r>
              <a:rPr lang="en-CA" sz="3700" dirty="0" smtClean="0"/>
              <a:t> </a:t>
            </a:r>
            <a:r>
              <a:rPr lang="en-CA" sz="3700" dirty="0" err="1" smtClean="0"/>
              <a:t>NULL</a:t>
            </a:r>
            <a:r>
              <a:rPr lang="en-CA" sz="3700" dirty="0" smtClean="0"/>
              <a:t> </a:t>
            </a:r>
            <a:r>
              <a:rPr lang="en-CA" sz="3700" dirty="0" err="1" smtClean="0"/>
              <a:t>NULL</a:t>
            </a:r>
            <a:r>
              <a:rPr lang="en-CA" sz="3700" dirty="0" smtClean="0"/>
              <a:t> </a:t>
            </a:r>
            <a:r>
              <a:rPr lang="en-CA" sz="3700" dirty="0" err="1" smtClean="0"/>
              <a:t>NULL</a:t>
            </a:r>
            <a:r>
              <a:rPr lang="en-CA" sz="3700" dirty="0" smtClean="0"/>
              <a:t> </a:t>
            </a:r>
            <a:r>
              <a:rPr lang="en-CA" sz="3700" dirty="0" err="1" smtClean="0"/>
              <a:t>NULL</a:t>
            </a:r>
            <a:endParaRPr lang="en-CA" sz="3700" dirty="0" smtClean="0"/>
          </a:p>
          <a:p>
            <a:pPr>
              <a:buNone/>
            </a:pPr>
            <a:r>
              <a:rPr lang="en-CA" sz="3700" dirty="0" smtClean="0"/>
              <a:t> </a:t>
            </a:r>
          </a:p>
          <a:p>
            <a:pPr>
              <a:buNone/>
            </a:pPr>
            <a:r>
              <a:rPr lang="en-CA" sz="3700" dirty="0" smtClean="0"/>
              <a:t>c:\win7rtm&gt;alloc0-user.exe</a:t>
            </a:r>
          </a:p>
          <a:p>
            <a:pPr>
              <a:buNone/>
            </a:pPr>
            <a:r>
              <a:rPr lang="en-CA" sz="3700" dirty="0" err="1" smtClean="0"/>
              <a:t>Malloc</a:t>
            </a:r>
            <a:r>
              <a:rPr lang="en-CA" sz="3700" dirty="0" smtClean="0"/>
              <a:t> returns : 000B18F8 000B1908 000B1918 000B1928 000B1938 000B1948 000B1958 </a:t>
            </a:r>
          </a:p>
          <a:p>
            <a:pPr>
              <a:buNone/>
            </a:pPr>
            <a:r>
              <a:rPr lang="en-CA" sz="3700" dirty="0" err="1" smtClean="0"/>
              <a:t>HeapAlloc</a:t>
            </a:r>
            <a:r>
              <a:rPr lang="en-CA" sz="3700" dirty="0" smtClean="0"/>
              <a:t> returns : 003C3FD8 003C3FE8 003C3FF8 003C4008 003C4018 003C4028 003C4038 </a:t>
            </a:r>
          </a:p>
          <a:p>
            <a:pPr>
              <a:buNone/>
            </a:pPr>
            <a:r>
              <a:rPr lang="en-CA" sz="3700" dirty="0" err="1" smtClean="0"/>
              <a:t>VirtualAlloc</a:t>
            </a:r>
            <a:r>
              <a:rPr lang="en-CA" sz="3700" dirty="0" smtClean="0"/>
              <a:t> returns : NULL </a:t>
            </a:r>
            <a:r>
              <a:rPr lang="en-CA" sz="3700" dirty="0" err="1" smtClean="0"/>
              <a:t>NULL</a:t>
            </a:r>
            <a:r>
              <a:rPr lang="en-CA" sz="3700" dirty="0" smtClean="0"/>
              <a:t> </a:t>
            </a:r>
            <a:r>
              <a:rPr lang="en-CA" sz="3700" dirty="0" err="1" smtClean="0"/>
              <a:t>NULL</a:t>
            </a:r>
            <a:r>
              <a:rPr lang="en-CA" sz="3700" dirty="0" smtClean="0"/>
              <a:t> </a:t>
            </a:r>
            <a:r>
              <a:rPr lang="en-CA" sz="3700" dirty="0" err="1" smtClean="0"/>
              <a:t>NULL</a:t>
            </a:r>
            <a:r>
              <a:rPr lang="en-CA" sz="3700" dirty="0" smtClean="0"/>
              <a:t> </a:t>
            </a:r>
            <a:r>
              <a:rPr lang="en-CA" sz="3700" dirty="0" err="1" smtClean="0"/>
              <a:t>NULL</a:t>
            </a:r>
            <a:r>
              <a:rPr lang="en-CA" sz="3700" dirty="0" smtClean="0"/>
              <a:t> </a:t>
            </a:r>
            <a:r>
              <a:rPr lang="en-CA" sz="3700" dirty="0" err="1" smtClean="0"/>
              <a:t>NULL</a:t>
            </a:r>
            <a:r>
              <a:rPr lang="en-CA" sz="3700" dirty="0" smtClean="0"/>
              <a:t> </a:t>
            </a:r>
            <a:r>
              <a:rPr lang="en-CA" sz="3700" dirty="0" err="1" smtClean="0"/>
              <a:t>NULL</a:t>
            </a:r>
            <a:endParaRPr lang="en-CA" sz="3700" dirty="0" smtClean="0"/>
          </a:p>
          <a:p>
            <a:pPr>
              <a:buNone/>
            </a:pPr>
            <a:r>
              <a:rPr lang="en-CA" sz="3700" dirty="0" smtClean="0"/>
              <a:t> </a:t>
            </a:r>
          </a:p>
          <a:p>
            <a:pPr>
              <a:buNone/>
            </a:pPr>
            <a:r>
              <a:rPr lang="en-CA" sz="3700" dirty="0" smtClean="0"/>
              <a:t>c:\win7rtm&gt;alloc0-user.exe</a:t>
            </a:r>
          </a:p>
          <a:p>
            <a:pPr>
              <a:buNone/>
            </a:pPr>
            <a:r>
              <a:rPr lang="en-CA" sz="3700" dirty="0" err="1" smtClean="0"/>
              <a:t>Malloc</a:t>
            </a:r>
            <a:r>
              <a:rPr lang="en-CA" sz="3700" dirty="0" smtClean="0"/>
              <a:t> returns : 000A18F8 000A1908 000A1918 000A1928 000A1938 000A1948 000A1958 </a:t>
            </a:r>
          </a:p>
          <a:p>
            <a:pPr>
              <a:buNone/>
            </a:pPr>
            <a:r>
              <a:rPr lang="en-CA" sz="3700" dirty="0" err="1" smtClean="0"/>
              <a:t>HeapAlloc</a:t>
            </a:r>
            <a:r>
              <a:rPr lang="en-CA" sz="3700" dirty="0" smtClean="0"/>
              <a:t> returns : 00413FD8 00413FE8 00413FF8 00414008 00414018 00414028 00414038 </a:t>
            </a:r>
          </a:p>
          <a:p>
            <a:pPr>
              <a:buNone/>
            </a:pPr>
            <a:r>
              <a:rPr lang="en-CA" sz="3700" dirty="0" err="1" smtClean="0"/>
              <a:t>VirtualAlloc</a:t>
            </a:r>
            <a:r>
              <a:rPr lang="en-CA" sz="3700" dirty="0" smtClean="0"/>
              <a:t> returns : NULL </a:t>
            </a:r>
            <a:r>
              <a:rPr lang="en-CA" sz="3700" dirty="0" err="1" smtClean="0"/>
              <a:t>NULL</a:t>
            </a:r>
            <a:r>
              <a:rPr lang="en-CA" sz="3700" dirty="0" smtClean="0"/>
              <a:t> </a:t>
            </a:r>
            <a:r>
              <a:rPr lang="en-CA" sz="3700" dirty="0" err="1" smtClean="0"/>
              <a:t>NULL</a:t>
            </a:r>
            <a:r>
              <a:rPr lang="en-CA" sz="3700" dirty="0" smtClean="0"/>
              <a:t> </a:t>
            </a:r>
            <a:r>
              <a:rPr lang="en-CA" sz="3700" dirty="0" err="1" smtClean="0"/>
              <a:t>NULL</a:t>
            </a:r>
            <a:r>
              <a:rPr lang="en-CA" sz="3700" dirty="0" smtClean="0"/>
              <a:t> </a:t>
            </a:r>
            <a:r>
              <a:rPr lang="en-CA" sz="3700" dirty="0" err="1" smtClean="0"/>
              <a:t>NULL</a:t>
            </a:r>
            <a:r>
              <a:rPr lang="en-CA" sz="3700" dirty="0" smtClean="0"/>
              <a:t> </a:t>
            </a:r>
            <a:r>
              <a:rPr lang="en-CA" sz="3700" dirty="0" err="1" smtClean="0"/>
              <a:t>NULL</a:t>
            </a:r>
            <a:r>
              <a:rPr lang="en-CA" sz="3700" dirty="0" smtClean="0"/>
              <a:t> </a:t>
            </a:r>
            <a:r>
              <a:rPr lang="en-CA" sz="3700" dirty="0" err="1" smtClean="0"/>
              <a:t>NULL</a:t>
            </a:r>
            <a:endParaRPr lang="en-CA" sz="3700" dirty="0" smtClean="0"/>
          </a:p>
          <a:p>
            <a:pPr>
              <a:buNone/>
            </a:pPr>
            <a:r>
              <a:rPr lang="en-CA" sz="3700" dirty="0" smtClean="0"/>
              <a:t> </a:t>
            </a:r>
          </a:p>
          <a:p>
            <a:pPr>
              <a:buNone/>
            </a:pPr>
            <a:r>
              <a:rPr lang="en-CA" sz="3700" dirty="0" smtClean="0"/>
              <a:t>c:\win7rtm&gt;alloc0-user.exe</a:t>
            </a:r>
          </a:p>
          <a:p>
            <a:pPr>
              <a:buNone/>
            </a:pPr>
            <a:r>
              <a:rPr lang="en-CA" sz="3700" dirty="0" err="1" smtClean="0"/>
              <a:t>Malloc</a:t>
            </a:r>
            <a:r>
              <a:rPr lang="en-CA" sz="3700" dirty="0" smtClean="0"/>
              <a:t> returns : 006318F8 00631908 00631918 00631928 00631938 00631948 00631958 </a:t>
            </a:r>
          </a:p>
          <a:p>
            <a:pPr>
              <a:buNone/>
            </a:pPr>
            <a:r>
              <a:rPr lang="en-CA" sz="3700" dirty="0" err="1" smtClean="0"/>
              <a:t>HeapAlloc</a:t>
            </a:r>
            <a:r>
              <a:rPr lang="en-CA" sz="3700" dirty="0" smtClean="0"/>
              <a:t> returns : 00163FD8 00163FE8 00163FF8 00164008 00164018 00164028 00164038 </a:t>
            </a:r>
          </a:p>
          <a:p>
            <a:pPr>
              <a:buNone/>
            </a:pPr>
            <a:r>
              <a:rPr lang="en-CA" sz="3700" dirty="0" err="1" smtClean="0"/>
              <a:t>VirtualAlloc</a:t>
            </a:r>
            <a:r>
              <a:rPr lang="en-CA" sz="3700" dirty="0" smtClean="0"/>
              <a:t> returns : NULL </a:t>
            </a:r>
            <a:r>
              <a:rPr lang="en-CA" sz="3700" dirty="0" err="1" smtClean="0"/>
              <a:t>NULL</a:t>
            </a:r>
            <a:r>
              <a:rPr lang="en-CA" sz="3700" dirty="0" smtClean="0"/>
              <a:t> </a:t>
            </a:r>
            <a:r>
              <a:rPr lang="en-CA" sz="3700" dirty="0" err="1" smtClean="0"/>
              <a:t>NULL</a:t>
            </a:r>
            <a:r>
              <a:rPr lang="en-CA" sz="3700" dirty="0" smtClean="0"/>
              <a:t> </a:t>
            </a:r>
            <a:r>
              <a:rPr lang="en-CA" sz="3700" dirty="0" err="1" smtClean="0"/>
              <a:t>NULL</a:t>
            </a:r>
            <a:r>
              <a:rPr lang="en-CA" sz="3700" dirty="0" smtClean="0"/>
              <a:t> </a:t>
            </a:r>
            <a:r>
              <a:rPr lang="en-CA" sz="3700" dirty="0" err="1" smtClean="0"/>
              <a:t>NULL</a:t>
            </a:r>
            <a:r>
              <a:rPr lang="en-CA" sz="3700" dirty="0" smtClean="0"/>
              <a:t> </a:t>
            </a:r>
            <a:r>
              <a:rPr lang="en-CA" sz="3700" dirty="0" err="1" smtClean="0"/>
              <a:t>NULL</a:t>
            </a:r>
            <a:r>
              <a:rPr lang="en-CA" sz="3700" dirty="0" smtClean="0"/>
              <a:t> </a:t>
            </a:r>
            <a:r>
              <a:rPr lang="en-CA" sz="3700" dirty="0" err="1" smtClean="0"/>
              <a:t>NULL</a:t>
            </a:r>
            <a:endParaRPr lang="en-CA" sz="37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rgbClr val="FF0000"/>
                </a:solidFill>
              </a:rPr>
              <a:t>Zero </a:t>
            </a:r>
            <a:r>
              <a:rPr lang="en-CA" dirty="0" err="1" smtClean="0">
                <a:solidFill>
                  <a:srgbClr val="FF0000"/>
                </a:solidFill>
              </a:rPr>
              <a:t>allocs</a:t>
            </a:r>
            <a:r>
              <a:rPr lang="en-CA" smtClean="0">
                <a:solidFill>
                  <a:srgbClr val="FF0000"/>
                </a:solidFill>
              </a:rPr>
              <a:t> on UNIX</a:t>
            </a:r>
            <a:endParaRPr lang="en-CA" dirty="0">
              <a:solidFill>
                <a:srgbClr val="FF0000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User-land exposed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Kernel-land exposed</a:t>
                      </a:r>
                      <a:endParaRPr lang="en-C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CA" dirty="0" smtClean="0"/>
                        <a:t>Linux (</a:t>
                      </a:r>
                      <a:r>
                        <a:rPr lang="en-CA" dirty="0" err="1" smtClean="0"/>
                        <a:t>Debian</a:t>
                      </a:r>
                      <a:r>
                        <a:rPr lang="en-CA" baseline="0" dirty="0" smtClean="0"/>
                        <a:t> / 2.6</a:t>
                      </a:r>
                      <a:r>
                        <a:rPr lang="en-CA" dirty="0" smtClean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Yes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baseline="0" dirty="0" smtClean="0"/>
                        <a:t>Yes (*)</a:t>
                      </a:r>
                      <a:endParaRPr lang="en-C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Linux (</a:t>
                      </a:r>
                      <a:r>
                        <a:rPr lang="en-CA" dirty="0" err="1" smtClean="0"/>
                        <a:t>Debian</a:t>
                      </a:r>
                      <a:r>
                        <a:rPr lang="en-CA" baseline="0" dirty="0" smtClean="0"/>
                        <a:t> / 2.6 / </a:t>
                      </a:r>
                      <a:r>
                        <a:rPr lang="en-CA" baseline="0" dirty="0" err="1" smtClean="0"/>
                        <a:t>PaX</a:t>
                      </a:r>
                      <a:r>
                        <a:rPr lang="en-CA" dirty="0" smtClean="0"/>
                        <a:t>)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Yes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No</a:t>
                      </a:r>
                      <a:r>
                        <a:rPr lang="en-CA" baseline="0" dirty="0" smtClean="0"/>
                        <a:t> (*)</a:t>
                      </a:r>
                      <a:endParaRPr lang="en-C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FreeBSD</a:t>
                      </a:r>
                      <a:r>
                        <a:rPr lang="en-CA" baseline="0" dirty="0" smtClean="0"/>
                        <a:t> (5.5)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No</a:t>
                      </a:r>
                      <a:r>
                        <a:rPr lang="en-CA" baseline="0" dirty="0" smtClean="0"/>
                        <a:t> </a:t>
                      </a:r>
                      <a:r>
                        <a:rPr lang="en-CA" dirty="0" smtClean="0"/>
                        <a:t>(**)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Yes</a:t>
                      </a:r>
                      <a:endParaRPr lang="en-C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err="1" smtClean="0"/>
                        <a:t>NetBSD</a:t>
                      </a:r>
                      <a:r>
                        <a:rPr lang="en-CA" dirty="0" smtClean="0"/>
                        <a:t> (3.0.1)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Yes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Yes</a:t>
                      </a:r>
                      <a:endParaRPr lang="en-C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err="1" smtClean="0"/>
                        <a:t>OpenBSD</a:t>
                      </a:r>
                      <a:r>
                        <a:rPr lang="en-CA" dirty="0" smtClean="0"/>
                        <a:t> (4.4)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Yes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Yes</a:t>
                      </a:r>
                      <a:endParaRPr lang="en-C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Solaris (10)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Yes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Yes (***)</a:t>
                      </a:r>
                      <a:endParaRPr lang="en-C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err="1" smtClean="0"/>
                        <a:t>MacOsX</a:t>
                      </a:r>
                      <a:r>
                        <a:rPr lang="en-CA" dirty="0" smtClean="0"/>
                        <a:t> </a:t>
                      </a:r>
                      <a:r>
                        <a:rPr lang="en-CA" baseline="0" dirty="0" smtClean="0"/>
                        <a:t> (Leopard)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Yes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Yes</a:t>
                      </a:r>
                      <a:endParaRPr lang="en-CA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533400" y="4800600"/>
            <a:ext cx="81534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(*) Default </a:t>
            </a:r>
            <a:r>
              <a:rPr lang="en-CA" dirty="0" err="1" smtClean="0"/>
              <a:t>linux</a:t>
            </a:r>
            <a:r>
              <a:rPr lang="en-CA" dirty="0" smtClean="0"/>
              <a:t> </a:t>
            </a:r>
            <a:r>
              <a:rPr lang="en-CA" dirty="0" err="1" smtClean="0"/>
              <a:t>kmalloc</a:t>
            </a:r>
            <a:r>
              <a:rPr lang="en-CA" dirty="0" smtClean="0"/>
              <a:t> returns constant 0x10 (vulnerable to NULL </a:t>
            </a:r>
            <a:r>
              <a:rPr lang="en-CA" dirty="0" err="1" smtClean="0"/>
              <a:t>ptr</a:t>
            </a:r>
            <a:r>
              <a:rPr lang="en-CA" dirty="0" smtClean="0"/>
              <a:t> dereference unless </a:t>
            </a:r>
            <a:r>
              <a:rPr lang="en-CA" dirty="0" err="1" smtClean="0"/>
              <a:t>mmap</a:t>
            </a:r>
            <a:r>
              <a:rPr lang="en-CA" dirty="0" smtClean="0"/>
              <a:t> protection). </a:t>
            </a:r>
            <a:r>
              <a:rPr lang="en-CA" dirty="0" err="1" smtClean="0"/>
              <a:t>PaX</a:t>
            </a:r>
            <a:r>
              <a:rPr lang="en-CA" dirty="0" smtClean="0"/>
              <a:t> returns 0xFFFFF000 which is unmapped memory.</a:t>
            </a:r>
          </a:p>
          <a:p>
            <a:r>
              <a:rPr lang="en-CA" dirty="0" smtClean="0"/>
              <a:t>(**) </a:t>
            </a:r>
            <a:r>
              <a:rPr lang="en-CA" dirty="0" err="1" smtClean="0"/>
              <a:t>Userland</a:t>
            </a:r>
            <a:r>
              <a:rPr lang="en-CA" dirty="0" smtClean="0"/>
              <a:t> FreeBSD allocator returns a constant 0x800 on </a:t>
            </a:r>
            <a:r>
              <a:rPr lang="en-CA" dirty="0" err="1" smtClean="0"/>
              <a:t>malloc</a:t>
            </a:r>
            <a:r>
              <a:rPr lang="en-CA" dirty="0" smtClean="0"/>
              <a:t>(0). We suppose this is not exploitable (unless someone can exploit </a:t>
            </a:r>
            <a:r>
              <a:rPr lang="en-CA" dirty="0" err="1" smtClean="0"/>
              <a:t>userland</a:t>
            </a:r>
            <a:r>
              <a:rPr lang="en-CA" dirty="0" smtClean="0"/>
              <a:t> NULL </a:t>
            </a:r>
            <a:r>
              <a:rPr lang="en-CA" dirty="0" err="1" smtClean="0"/>
              <a:t>derefs</a:t>
            </a:r>
            <a:r>
              <a:rPr lang="en-CA" dirty="0" smtClean="0"/>
              <a:t>..)</a:t>
            </a:r>
          </a:p>
          <a:p>
            <a:r>
              <a:rPr lang="en-CA" dirty="0" smtClean="0"/>
              <a:t>(***) Solaris kernel allocator returns NULL on zero size. Checking the return of such function is necessary, else NULL dereference happens.</a:t>
            </a:r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"/>
            <a:ext cx="8229600" cy="5973763"/>
          </a:xfrm>
        </p:spPr>
        <p:txBody>
          <a:bodyPr/>
          <a:lstStyle/>
          <a:p>
            <a:pPr>
              <a:buNone/>
            </a:pPr>
            <a:endParaRPr lang="en-CA" dirty="0" smtClean="0"/>
          </a:p>
          <a:p>
            <a:pPr>
              <a:buNone/>
            </a:pPr>
            <a:endParaRPr lang="en-CA" dirty="0" smtClean="0"/>
          </a:p>
          <a:p>
            <a:pPr>
              <a:buNone/>
            </a:pPr>
            <a:endParaRPr lang="en-CA" dirty="0" smtClean="0"/>
          </a:p>
          <a:p>
            <a:pPr algn="ctr">
              <a:buNone/>
            </a:pPr>
            <a:endParaRPr lang="en-CA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en-CA" sz="4800" dirty="0" smtClean="0">
                <a:solidFill>
                  <a:srgbClr val="FF0000"/>
                </a:solidFill>
              </a:rPr>
              <a:t>B. Examples of fixed problems</a:t>
            </a:r>
          </a:p>
          <a:p>
            <a:pPr algn="ctr">
              <a:buNone/>
            </a:pPr>
            <a:endParaRPr lang="en-CA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en-CA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en-CA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en-CA" sz="1600" b="1" dirty="0" smtClean="0"/>
              <a:t>Disclaimer: The names have changed to protect the guilty.</a:t>
            </a:r>
            <a:endParaRPr lang="en-CA" sz="16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>
                <a:solidFill>
                  <a:srgbClr val="FF0000"/>
                </a:solidFill>
              </a:rPr>
              <a:t>Kernel bug due to a zero allocation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CA" sz="1900" dirty="0" smtClean="0"/>
              <a:t>__</a:t>
            </a:r>
            <a:r>
              <a:rPr lang="en-CA" sz="1900" dirty="0" err="1" smtClean="0"/>
              <a:t>kernel_entry</a:t>
            </a:r>
            <a:r>
              <a:rPr lang="en-CA" sz="1900" dirty="0" smtClean="0"/>
              <a:t> BOOL </a:t>
            </a:r>
            <a:r>
              <a:rPr lang="en-CA" sz="1900" dirty="0" err="1" smtClean="0"/>
              <a:t>MyNTSyscallEntryPoint</a:t>
            </a:r>
            <a:r>
              <a:rPr lang="en-CA" sz="1900" dirty="0" smtClean="0"/>
              <a:t>(HANDLE h, PSTRUCT1 </a:t>
            </a:r>
            <a:r>
              <a:rPr lang="en-CA" sz="1900" dirty="0" err="1" smtClean="0"/>
              <a:t>pData</a:t>
            </a:r>
            <a:r>
              <a:rPr lang="en-CA" sz="1900" dirty="0" smtClean="0"/>
              <a:t>)</a:t>
            </a:r>
          </a:p>
          <a:p>
            <a:pPr>
              <a:buNone/>
            </a:pPr>
            <a:r>
              <a:rPr lang="en-CA" sz="1900" dirty="0" smtClean="0"/>
              <a:t>{</a:t>
            </a:r>
          </a:p>
          <a:p>
            <a:pPr>
              <a:buNone/>
            </a:pPr>
            <a:r>
              <a:rPr lang="en-CA" sz="1900" dirty="0" smtClean="0"/>
              <a:t>    PSTRUCT1        </a:t>
            </a:r>
            <a:r>
              <a:rPr lang="en-CA" sz="1900" dirty="0" err="1" smtClean="0"/>
              <a:t>safedata</a:t>
            </a:r>
            <a:r>
              <a:rPr lang="en-CA" sz="1900" dirty="0" smtClean="0"/>
              <a:t> = Handle2Ptr(h);</a:t>
            </a:r>
          </a:p>
          <a:p>
            <a:pPr>
              <a:buNone/>
            </a:pPr>
            <a:r>
              <a:rPr lang="en-CA" sz="1900" dirty="0" smtClean="0"/>
              <a:t>    DWORD            count;</a:t>
            </a:r>
          </a:p>
          <a:p>
            <a:pPr>
              <a:buNone/>
            </a:pPr>
            <a:r>
              <a:rPr lang="en-CA" sz="1900" dirty="0" smtClean="0"/>
              <a:t>    try {</a:t>
            </a:r>
          </a:p>
          <a:p>
            <a:pPr>
              <a:buNone/>
            </a:pPr>
            <a:r>
              <a:rPr lang="en-CA" sz="1900" dirty="0" smtClean="0"/>
              <a:t>        PSTRUCT2 </a:t>
            </a:r>
            <a:r>
              <a:rPr lang="en-CA" sz="1900" dirty="0" err="1" smtClean="0"/>
              <a:t>curData</a:t>
            </a:r>
            <a:r>
              <a:rPr lang="en-CA" sz="1900" dirty="0" smtClean="0"/>
              <a:t> = </a:t>
            </a:r>
            <a:r>
              <a:rPr lang="en-CA" sz="1900" dirty="0" err="1" smtClean="0"/>
              <a:t>ProbeAndRead</a:t>
            </a:r>
            <a:r>
              <a:rPr lang="en-CA" sz="1900" dirty="0" smtClean="0"/>
              <a:t>(</a:t>
            </a:r>
            <a:r>
              <a:rPr lang="en-CA" sz="1900" dirty="0" err="1" smtClean="0"/>
              <a:t>pData</a:t>
            </a:r>
            <a:r>
              <a:rPr lang="en-CA" sz="1900" dirty="0" smtClean="0"/>
              <a:t>);      </a:t>
            </a:r>
            <a:r>
              <a:rPr lang="en-CA" sz="1900" dirty="0" smtClean="0">
                <a:solidFill>
                  <a:schemeClr val="accent1">
                    <a:lumMod val="75000"/>
                  </a:schemeClr>
                </a:solidFill>
              </a:rPr>
              <a:t>// user-controlled data</a:t>
            </a:r>
          </a:p>
          <a:p>
            <a:pPr>
              <a:buNone/>
            </a:pPr>
            <a:r>
              <a:rPr lang="en-CA" sz="1900" dirty="0" smtClean="0"/>
              <a:t>        if (</a:t>
            </a:r>
            <a:r>
              <a:rPr lang="en-CA" sz="1900" dirty="0" err="1" smtClean="0"/>
              <a:t>curData.flags</a:t>
            </a:r>
            <a:r>
              <a:rPr lang="en-CA" sz="1900" dirty="0" smtClean="0"/>
              <a:t> &amp; COND_FLAG)           	         </a:t>
            </a:r>
            <a:r>
              <a:rPr lang="en-CA" sz="1900" dirty="0" smtClean="0">
                <a:solidFill>
                  <a:schemeClr val="accent1">
                    <a:lumMod val="75000"/>
                  </a:schemeClr>
                </a:solidFill>
              </a:rPr>
              <a:t>// user-controlled test</a:t>
            </a:r>
          </a:p>
          <a:p>
            <a:pPr>
              <a:buNone/>
            </a:pPr>
            <a:r>
              <a:rPr lang="en-CA" sz="1900" dirty="0" smtClean="0"/>
              <a:t>            count = (curData.field1 * </a:t>
            </a:r>
            <a:r>
              <a:rPr lang="en-CA" sz="1900" dirty="0" err="1" smtClean="0"/>
              <a:t>sizeof</a:t>
            </a:r>
            <a:r>
              <a:rPr lang="en-CA" sz="1900" dirty="0" smtClean="0"/>
              <a:t>(HANDLE)) +    </a:t>
            </a:r>
            <a:r>
              <a:rPr lang="en-CA" sz="1900" dirty="0" smtClean="0">
                <a:solidFill>
                  <a:schemeClr val="accent1">
                    <a:lumMod val="75000"/>
                  </a:schemeClr>
                </a:solidFill>
              </a:rPr>
              <a:t>// count can be 0</a:t>
            </a:r>
          </a:p>
          <a:p>
            <a:pPr>
              <a:buNone/>
            </a:pPr>
            <a:r>
              <a:rPr lang="en-CA" sz="1900" dirty="0" smtClean="0"/>
              <a:t>                     (curData.field2 * </a:t>
            </a:r>
            <a:r>
              <a:rPr lang="en-CA" sz="1900" dirty="0" err="1" smtClean="0"/>
              <a:t>sizeof</a:t>
            </a:r>
            <a:r>
              <a:rPr lang="en-CA" sz="1900" dirty="0" smtClean="0"/>
              <a:t>(HDRTYPE)) +</a:t>
            </a:r>
          </a:p>
          <a:p>
            <a:pPr>
              <a:buNone/>
            </a:pPr>
            <a:r>
              <a:rPr lang="en-CA" sz="1900" dirty="0" smtClean="0"/>
              <a:t>                     (curData.field3 * </a:t>
            </a:r>
            <a:r>
              <a:rPr lang="en-CA" sz="1900" dirty="0" err="1" smtClean="0"/>
              <a:t>sizeof</a:t>
            </a:r>
            <a:r>
              <a:rPr lang="en-CA" sz="1900" dirty="0" smtClean="0"/>
              <a:t>(DWORD));</a:t>
            </a:r>
          </a:p>
          <a:p>
            <a:pPr>
              <a:buNone/>
            </a:pPr>
            <a:r>
              <a:rPr lang="en-CA" sz="1900" dirty="0" smtClean="0"/>
              <a:t>    (…)</a:t>
            </a:r>
          </a:p>
          <a:p>
            <a:pPr>
              <a:buNone/>
            </a:pPr>
            <a:r>
              <a:rPr lang="en-CA" sz="1900" dirty="0" smtClean="0"/>
              <a:t>    </a:t>
            </a:r>
            <a:r>
              <a:rPr lang="en-CA" sz="1900" dirty="0" err="1" smtClean="0"/>
              <a:t>retval</a:t>
            </a:r>
            <a:r>
              <a:rPr lang="en-CA" sz="1900" dirty="0" smtClean="0"/>
              <a:t> = _</a:t>
            </a:r>
            <a:r>
              <a:rPr lang="en-CA" sz="1900" dirty="0" err="1" smtClean="0"/>
              <a:t>SetData</a:t>
            </a:r>
            <a:r>
              <a:rPr lang="en-CA" sz="1900" dirty="0" smtClean="0"/>
              <a:t>(</a:t>
            </a:r>
            <a:r>
              <a:rPr lang="en-CA" sz="1900" dirty="0" err="1" smtClean="0"/>
              <a:t>safedata</a:t>
            </a:r>
            <a:r>
              <a:rPr lang="en-CA" sz="1900" dirty="0" smtClean="0"/>
              <a:t>, </a:t>
            </a:r>
            <a:r>
              <a:rPr lang="en-CA" sz="1900" dirty="0" err="1" smtClean="0"/>
              <a:t>curData</a:t>
            </a:r>
            <a:r>
              <a:rPr lang="en-CA" sz="1900" dirty="0" smtClean="0"/>
              <a:t>, count);     </a:t>
            </a:r>
            <a:r>
              <a:rPr lang="en-CA" sz="1900" dirty="0" smtClean="0">
                <a:solidFill>
                  <a:schemeClr val="accent1">
                    <a:lumMod val="75000"/>
                  </a:schemeClr>
                </a:solidFill>
              </a:rPr>
              <a:t>// calling internal function</a:t>
            </a:r>
          </a:p>
          <a:p>
            <a:pPr>
              <a:buNone/>
            </a:pPr>
            <a:r>
              <a:rPr lang="en-CA" sz="1900" dirty="0" smtClean="0"/>
              <a:t>    (…)</a:t>
            </a:r>
          </a:p>
          <a:p>
            <a:pPr>
              <a:buNone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rgbClr val="FF0000"/>
                </a:solidFill>
              </a:rPr>
              <a:t>Kernel bug continued 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295400"/>
            <a:ext cx="8229600" cy="54102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CA" sz="1800" dirty="0" smtClean="0">
                <a:solidFill>
                  <a:schemeClr val="accent1">
                    <a:lumMod val="75000"/>
                  </a:schemeClr>
                </a:solidFill>
              </a:rPr>
              <a:t>// Precondition: count can be 0</a:t>
            </a:r>
          </a:p>
          <a:p>
            <a:pPr>
              <a:buNone/>
            </a:pPr>
            <a:r>
              <a:rPr lang="en-CA" sz="1800" dirty="0" smtClean="0"/>
              <a:t>BOOL _</a:t>
            </a:r>
            <a:r>
              <a:rPr lang="en-CA" sz="1800" dirty="0" err="1" smtClean="0"/>
              <a:t>SetData</a:t>
            </a:r>
            <a:r>
              <a:rPr lang="en-CA" sz="1800" dirty="0" smtClean="0"/>
              <a:t>(PSTRUCT1 </a:t>
            </a:r>
            <a:r>
              <a:rPr lang="en-CA" sz="1800" dirty="0" err="1" smtClean="0"/>
              <a:t>safedata</a:t>
            </a:r>
            <a:r>
              <a:rPr lang="en-CA" sz="1800" dirty="0" smtClean="0"/>
              <a:t>, PSTRUCT2 </a:t>
            </a:r>
            <a:r>
              <a:rPr lang="en-CA" sz="1800" dirty="0" err="1" smtClean="0"/>
              <a:t>curData</a:t>
            </a:r>
            <a:r>
              <a:rPr lang="en-CA" sz="1800" dirty="0" smtClean="0"/>
              <a:t>, DWORD count)              </a:t>
            </a:r>
          </a:p>
          <a:p>
            <a:pPr>
              <a:buNone/>
            </a:pPr>
            <a:r>
              <a:rPr lang="en-CA" sz="1800" dirty="0" smtClean="0"/>
              <a:t>{</a:t>
            </a:r>
          </a:p>
          <a:p>
            <a:pPr>
              <a:buNone/>
            </a:pPr>
            <a:r>
              <a:rPr lang="en-CA" sz="1800" dirty="0" smtClean="0"/>
              <a:t>    PSTRUCT2 </a:t>
            </a:r>
            <a:r>
              <a:rPr lang="en-CA" sz="1800" dirty="0" err="1" smtClean="0"/>
              <a:t>tmparray</a:t>
            </a:r>
            <a:r>
              <a:rPr lang="en-CA" sz="1800" dirty="0" smtClean="0"/>
              <a:t>;</a:t>
            </a:r>
          </a:p>
          <a:p>
            <a:pPr>
              <a:buNone/>
            </a:pPr>
            <a:r>
              <a:rPr lang="en-CA" sz="1800" dirty="0" smtClean="0"/>
              <a:t>    if (</a:t>
            </a:r>
            <a:r>
              <a:rPr lang="en-CA" sz="1800" dirty="0" err="1" smtClean="0"/>
              <a:t>pcur</a:t>
            </a:r>
            <a:r>
              <a:rPr lang="en-CA" sz="1800" dirty="0" smtClean="0"/>
              <a:t>-&gt;flags &amp; FLAG_ENABLED) {                 	              </a:t>
            </a:r>
            <a:r>
              <a:rPr lang="en-CA" sz="1800" dirty="0" smtClean="0">
                <a:solidFill>
                  <a:schemeClr val="accent1">
                    <a:lumMod val="75000"/>
                  </a:schemeClr>
                </a:solidFill>
              </a:rPr>
              <a:t>// we will enter here</a:t>
            </a:r>
          </a:p>
          <a:p>
            <a:pPr>
              <a:buNone/>
            </a:pPr>
            <a:r>
              <a:rPr lang="en-CA" sz="1800" dirty="0" smtClean="0"/>
              <a:t>        </a:t>
            </a:r>
            <a:r>
              <a:rPr lang="en-CA" sz="1800" b="1" dirty="0" err="1" smtClean="0"/>
              <a:t>tmparray</a:t>
            </a:r>
            <a:r>
              <a:rPr lang="en-CA" sz="1800" b="1" dirty="0" smtClean="0"/>
              <a:t> </a:t>
            </a:r>
            <a:r>
              <a:rPr lang="en-CA" sz="1800" dirty="0" smtClean="0"/>
              <a:t>= </a:t>
            </a:r>
            <a:r>
              <a:rPr lang="en-CA" sz="1800" dirty="0" err="1" smtClean="0"/>
              <a:t>UserAllocPool</a:t>
            </a:r>
            <a:r>
              <a:rPr lang="en-CA" sz="1800" dirty="0" smtClean="0"/>
              <a:t>(count, USERTAG_POOL);  </a:t>
            </a:r>
            <a:r>
              <a:rPr lang="en-CA" sz="1800" dirty="0" smtClean="0">
                <a:solidFill>
                  <a:schemeClr val="accent1">
                    <a:lumMod val="75000"/>
                  </a:schemeClr>
                </a:solidFill>
              </a:rPr>
              <a:t>// zero-allocation happens!</a:t>
            </a:r>
          </a:p>
          <a:p>
            <a:pPr>
              <a:buNone/>
            </a:pPr>
            <a:r>
              <a:rPr lang="en-CA" sz="1800" dirty="0" smtClean="0"/>
              <a:t>        if (temp == NULL) return –ERR;                                      </a:t>
            </a:r>
            <a:r>
              <a:rPr lang="en-CA" sz="1800" dirty="0" smtClean="0">
                <a:solidFill>
                  <a:schemeClr val="accent1">
                    <a:lumMod val="75000"/>
                  </a:schemeClr>
                </a:solidFill>
              </a:rPr>
              <a:t>// The check is bypassed</a:t>
            </a:r>
          </a:p>
          <a:p>
            <a:pPr>
              <a:buNone/>
            </a:pPr>
            <a:r>
              <a:rPr lang="en-CA" sz="1800" dirty="0" smtClean="0"/>
              <a:t>        </a:t>
            </a:r>
            <a:r>
              <a:rPr lang="en-CA" sz="1800" b="1" dirty="0" err="1" smtClean="0"/>
              <a:t>safedata</a:t>
            </a:r>
            <a:r>
              <a:rPr lang="en-CA" sz="1800" b="1" dirty="0" smtClean="0"/>
              <a:t>-&gt;array = </a:t>
            </a:r>
            <a:r>
              <a:rPr lang="en-CA" sz="1800" b="1" dirty="0" err="1" smtClean="0"/>
              <a:t>tmparray</a:t>
            </a:r>
            <a:r>
              <a:rPr lang="en-CA" sz="1800" b="1" dirty="0" smtClean="0"/>
              <a:t> + </a:t>
            </a:r>
            <a:r>
              <a:rPr lang="en-CA" sz="1800" b="1" dirty="0" err="1" smtClean="0"/>
              <a:t>sizeof</a:t>
            </a:r>
            <a:r>
              <a:rPr lang="en-CA" sz="1800" b="1" dirty="0" smtClean="0"/>
              <a:t>(BIGSTRUCT);    </a:t>
            </a:r>
            <a:r>
              <a:rPr lang="en-CA" sz="1800" dirty="0" smtClean="0">
                <a:solidFill>
                  <a:schemeClr val="accent1">
                    <a:lumMod val="75000"/>
                  </a:schemeClr>
                </a:solidFill>
              </a:rPr>
              <a:t>// Dangling </a:t>
            </a:r>
            <a:r>
              <a:rPr lang="en-CA" sz="1800" dirty="0" err="1" smtClean="0">
                <a:solidFill>
                  <a:schemeClr val="accent1">
                    <a:lumMod val="75000"/>
                  </a:schemeClr>
                </a:solidFill>
              </a:rPr>
              <a:t>ptr</a:t>
            </a:r>
            <a:r>
              <a:rPr lang="en-CA" sz="1800" dirty="0" smtClean="0">
                <a:solidFill>
                  <a:schemeClr val="accent1">
                    <a:lumMod val="75000"/>
                  </a:schemeClr>
                </a:solidFill>
              </a:rPr>
              <a:t> arithmetic</a:t>
            </a:r>
          </a:p>
          <a:p>
            <a:pPr>
              <a:buNone/>
            </a:pPr>
            <a:r>
              <a:rPr lang="en-CA" sz="1800" dirty="0" smtClean="0">
                <a:solidFill>
                  <a:schemeClr val="accent1">
                    <a:lumMod val="75000"/>
                  </a:schemeClr>
                </a:solidFill>
              </a:rPr>
              <a:t>	  // Copying 0 bytes: nothing happens ! (but see next slide)</a:t>
            </a:r>
          </a:p>
          <a:p>
            <a:pPr>
              <a:buNone/>
            </a:pPr>
            <a:r>
              <a:rPr lang="en-CA" sz="1800" dirty="0" smtClean="0"/>
              <a:t>         try {	 </a:t>
            </a:r>
            <a:r>
              <a:rPr lang="en-CA" sz="1800" dirty="0" err="1" smtClean="0"/>
              <a:t>RtlCopyMemory</a:t>
            </a:r>
            <a:r>
              <a:rPr lang="en-CA" sz="1800" dirty="0" smtClean="0"/>
              <a:t>(</a:t>
            </a:r>
            <a:r>
              <a:rPr lang="en-CA" sz="1800" dirty="0" err="1" smtClean="0"/>
              <a:t>safedata</a:t>
            </a:r>
            <a:r>
              <a:rPr lang="en-CA" sz="1800" dirty="0" smtClean="0"/>
              <a:t>-&gt;array, </a:t>
            </a:r>
            <a:r>
              <a:rPr lang="en-CA" sz="1800" dirty="0" err="1" smtClean="0"/>
              <a:t>curData</a:t>
            </a:r>
            <a:r>
              <a:rPr lang="en-CA" sz="1800" dirty="0" smtClean="0"/>
              <a:t>-&gt;array, count); }	</a:t>
            </a:r>
          </a:p>
          <a:p>
            <a:pPr>
              <a:buNone/>
            </a:pPr>
            <a:r>
              <a:rPr lang="en-CA" sz="1800" dirty="0" smtClean="0"/>
              <a:t>        except { return –ERR; }</a:t>
            </a:r>
          </a:p>
          <a:p>
            <a:pPr>
              <a:buNone/>
            </a:pPr>
            <a:r>
              <a:rPr lang="en-CA" sz="1800" dirty="0" smtClean="0"/>
              <a:t>      }</a:t>
            </a:r>
          </a:p>
          <a:p>
            <a:pPr>
              <a:buNone/>
            </a:pPr>
            <a:r>
              <a:rPr lang="en-CA" sz="1800" dirty="0" smtClean="0"/>
              <a:t>     return ESUCCESS;</a:t>
            </a:r>
          </a:p>
          <a:p>
            <a:pPr>
              <a:buNone/>
            </a:pPr>
            <a:r>
              <a:rPr lang="en-CA" sz="1800" dirty="0" smtClean="0"/>
              <a:t>}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rgbClr val="FF0000"/>
                </a:solidFill>
              </a:rPr>
              <a:t>Kernel bug continued (2)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054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CA" sz="2000" dirty="0" smtClean="0"/>
              <a:t>__</a:t>
            </a:r>
            <a:r>
              <a:rPr lang="en-CA" sz="2000" dirty="0" err="1" smtClean="0"/>
              <a:t>kernel_entry</a:t>
            </a:r>
            <a:r>
              <a:rPr lang="en-CA" sz="2000" dirty="0" smtClean="0"/>
              <a:t> NTSTATUS </a:t>
            </a:r>
            <a:r>
              <a:rPr lang="en-CA" sz="2000" dirty="0" err="1" smtClean="0"/>
              <a:t>NtOtherRelatedSyscall</a:t>
            </a:r>
            <a:r>
              <a:rPr lang="en-CA" sz="2000" dirty="0" smtClean="0"/>
              <a:t>(HANDLE h)</a:t>
            </a:r>
          </a:p>
          <a:p>
            <a:pPr>
              <a:buNone/>
            </a:pPr>
            <a:r>
              <a:rPr lang="en-CA" sz="2000" dirty="0" smtClean="0"/>
              <a:t>{</a:t>
            </a:r>
          </a:p>
          <a:p>
            <a:pPr>
              <a:buNone/>
            </a:pPr>
            <a:r>
              <a:rPr lang="en-CA" sz="2000" dirty="0" smtClean="0"/>
              <a:t>    PSTRUCT1 p1;</a:t>
            </a:r>
          </a:p>
          <a:p>
            <a:pPr>
              <a:buNone/>
            </a:pPr>
            <a:r>
              <a:rPr lang="en-CA" sz="2000" dirty="0" smtClean="0"/>
              <a:t>    PSTRUCT2 p2;</a:t>
            </a:r>
          </a:p>
          <a:p>
            <a:pPr>
              <a:buNone/>
            </a:pPr>
            <a:r>
              <a:rPr lang="en-CA" sz="2000" dirty="0" smtClean="0"/>
              <a:t>    (…)</a:t>
            </a:r>
          </a:p>
          <a:p>
            <a:pPr>
              <a:buNone/>
            </a:pPr>
            <a:r>
              <a:rPr lang="en-CA" sz="2000" dirty="0" smtClean="0"/>
              <a:t>    p1 = Handle2Ptr(h);                        </a:t>
            </a:r>
            <a:r>
              <a:rPr lang="en-CA" sz="2000" dirty="0" smtClean="0">
                <a:solidFill>
                  <a:schemeClr val="accent1">
                    <a:lumMod val="75000"/>
                  </a:schemeClr>
                </a:solidFill>
              </a:rPr>
              <a:t>// We look up the same kernel structure</a:t>
            </a:r>
          </a:p>
          <a:p>
            <a:pPr>
              <a:buNone/>
            </a:pPr>
            <a:r>
              <a:rPr lang="en-CA" sz="2000" dirty="0" smtClean="0"/>
              <a:t>    if (p1-&gt;flags &amp; FLAG_ENABLE) {   </a:t>
            </a:r>
            <a:r>
              <a:rPr lang="en-CA" sz="2000" dirty="0" smtClean="0">
                <a:solidFill>
                  <a:schemeClr val="accent1">
                    <a:lumMod val="75000"/>
                  </a:schemeClr>
                </a:solidFill>
              </a:rPr>
              <a:t>// this is the previous corruption condition!</a:t>
            </a:r>
          </a:p>
          <a:p>
            <a:pPr>
              <a:buNone/>
            </a:pPr>
            <a:r>
              <a:rPr lang="en-CA" sz="2000" dirty="0" smtClean="0"/>
              <a:t>          if (p1-&gt;array == NULL) return –ERR;</a:t>
            </a:r>
          </a:p>
          <a:p>
            <a:pPr>
              <a:buNone/>
            </a:pPr>
            <a:r>
              <a:rPr lang="en-CA" sz="2000" b="1" dirty="0" smtClean="0">
                <a:solidFill>
                  <a:schemeClr val="accent1">
                    <a:lumMod val="75000"/>
                  </a:schemeClr>
                </a:solidFill>
              </a:rPr>
              <a:t>            // p1-&gt;field2 is 0 but p1-&gt;array is dangling! </a:t>
            </a:r>
          </a:p>
          <a:p>
            <a:pPr>
              <a:buNone/>
            </a:pPr>
            <a:r>
              <a:rPr lang="en-CA" sz="2000" b="1" dirty="0" smtClean="0">
                <a:solidFill>
                  <a:schemeClr val="accent1">
                    <a:lumMod val="75000"/>
                  </a:schemeClr>
                </a:solidFill>
              </a:rPr>
              <a:t>	      // Invalid array lookup (but no escalation of privilege, crash only)</a:t>
            </a:r>
            <a:endParaRPr lang="en-CA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None/>
            </a:pPr>
            <a:r>
              <a:rPr lang="en-CA" sz="2000" b="1" dirty="0" smtClean="0"/>
              <a:t>            p2 = p1-&gt;array[p1-&gt;field2];  </a:t>
            </a:r>
            <a:endParaRPr lang="en-CA" sz="2000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en-CA" sz="2000" dirty="0" smtClean="0"/>
              <a:t>        }</a:t>
            </a:r>
          </a:p>
          <a:p>
            <a:pPr>
              <a:buNone/>
            </a:pPr>
            <a:r>
              <a:rPr lang="en-CA" sz="2000" dirty="0" smtClean="0"/>
              <a:t>(…)</a:t>
            </a:r>
            <a:endParaRPr lang="en-CA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16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rgbClr val="FF0000"/>
                </a:solidFill>
              </a:rPr>
              <a:t>Early conclusions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CA" dirty="0" smtClean="0"/>
              <a:t>A zero allocation does not lead to a systematic problem (copying few bytes of memory in a zero allocated chunk is generally safe)</a:t>
            </a:r>
          </a:p>
          <a:p>
            <a:r>
              <a:rPr lang="en-CA" dirty="0" smtClean="0"/>
              <a:t>When a real problem shows up, it is not always a severe security threat (sometimes only a crash)</a:t>
            </a:r>
          </a:p>
          <a:p>
            <a:r>
              <a:rPr lang="en-CA" dirty="0" smtClean="0"/>
              <a:t>A local check is not enough to assess the severity of a bug (dangling kernel pointers can be reused across system calls)</a:t>
            </a:r>
          </a:p>
          <a:p>
            <a:pPr>
              <a:buNone/>
            </a:pPr>
            <a:endParaRPr lang="en-CA" dirty="0" smtClean="0"/>
          </a:p>
          <a:p>
            <a:pPr>
              <a:buNone/>
            </a:pPr>
            <a:r>
              <a:rPr lang="en-CA" sz="1700" dirty="0" smtClean="0"/>
              <a:t>A zero allocation can also lead to a real security vulnerability. We now give such example…</a:t>
            </a:r>
          </a:p>
          <a:p>
            <a:pPr>
              <a:buNone/>
            </a:pPr>
            <a:endParaRPr lang="en-CA" dirty="0" smtClean="0"/>
          </a:p>
          <a:p>
            <a:pPr>
              <a:buNone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>
                <a:solidFill>
                  <a:srgbClr val="FF0000"/>
                </a:solidFill>
              </a:rPr>
              <a:t>Ex2: zero </a:t>
            </a:r>
            <a:r>
              <a:rPr lang="en-CA" dirty="0" err="1" smtClean="0">
                <a:solidFill>
                  <a:srgbClr val="FF0000"/>
                </a:solidFill>
              </a:rPr>
              <a:t>alloc</a:t>
            </a:r>
            <a:r>
              <a:rPr lang="en-CA" dirty="0" smtClean="0">
                <a:solidFill>
                  <a:srgbClr val="FF0000"/>
                </a:solidFill>
              </a:rPr>
              <a:t> leads to heap overflow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CA" sz="1800" dirty="0" smtClean="0"/>
              <a:t>__</a:t>
            </a:r>
            <a:r>
              <a:rPr lang="en-CA" sz="1800" dirty="0" err="1" smtClean="0"/>
              <a:t>kernel_entry</a:t>
            </a:r>
            <a:r>
              <a:rPr lang="en-CA" sz="1800" dirty="0" smtClean="0"/>
              <a:t> </a:t>
            </a:r>
            <a:r>
              <a:rPr lang="en-CA" sz="1800" dirty="0" err="1" smtClean="0"/>
              <a:t>NtSomeNewSyscall</a:t>
            </a:r>
            <a:r>
              <a:rPr lang="en-CA" sz="1800" dirty="0" smtClean="0"/>
              <a:t>(PVOID </a:t>
            </a:r>
            <a:r>
              <a:rPr lang="en-CA" sz="1800" dirty="0" err="1" smtClean="0"/>
              <a:t>lParam</a:t>
            </a:r>
            <a:r>
              <a:rPr lang="en-CA" sz="1800" dirty="0" smtClean="0"/>
              <a:t>)</a:t>
            </a:r>
          </a:p>
          <a:p>
            <a:pPr>
              <a:buNone/>
            </a:pPr>
            <a:r>
              <a:rPr lang="en-CA" sz="1800" dirty="0" smtClean="0"/>
              <a:t>{</a:t>
            </a:r>
          </a:p>
          <a:p>
            <a:pPr>
              <a:buNone/>
            </a:pPr>
            <a:r>
              <a:rPr lang="en-CA" sz="1800" dirty="0" smtClean="0"/>
              <a:t> PSETTING </a:t>
            </a:r>
            <a:r>
              <a:rPr lang="en-CA" sz="1800" dirty="0" err="1" smtClean="0"/>
              <a:t>psetting</a:t>
            </a:r>
            <a:r>
              <a:rPr lang="en-CA" sz="1800" dirty="0" smtClean="0"/>
              <a:t>;</a:t>
            </a:r>
          </a:p>
          <a:p>
            <a:pPr>
              <a:buNone/>
            </a:pPr>
            <a:r>
              <a:rPr lang="en-CA" sz="1800" dirty="0" smtClean="0"/>
              <a:t> PLARGE_STRING </a:t>
            </a:r>
            <a:r>
              <a:rPr lang="en-CA" sz="1800" dirty="0" err="1" smtClean="0"/>
              <a:t>pls</a:t>
            </a:r>
            <a:r>
              <a:rPr lang="en-CA" sz="1800" dirty="0" smtClean="0"/>
              <a:t>;</a:t>
            </a:r>
          </a:p>
          <a:p>
            <a:pPr>
              <a:buNone/>
            </a:pPr>
            <a:r>
              <a:rPr lang="en-CA" sz="1800" dirty="0" smtClean="0"/>
              <a:t> if (</a:t>
            </a:r>
            <a:r>
              <a:rPr lang="en-CA" sz="1800" dirty="0" err="1" smtClean="0"/>
              <a:t>lParam</a:t>
            </a:r>
            <a:r>
              <a:rPr lang="en-CA" sz="1800" dirty="0" smtClean="0"/>
              <a:t>) {</a:t>
            </a:r>
          </a:p>
          <a:p>
            <a:pPr>
              <a:buNone/>
            </a:pPr>
            <a:r>
              <a:rPr lang="en-CA" sz="1800" dirty="0" smtClean="0"/>
              <a:t>     try {</a:t>
            </a:r>
          </a:p>
          <a:p>
            <a:pPr>
              <a:buNone/>
            </a:pPr>
            <a:r>
              <a:rPr lang="en-CA" sz="1800" dirty="0" smtClean="0"/>
              <a:t>     </a:t>
            </a:r>
            <a:r>
              <a:rPr lang="en-CA" sz="1800" dirty="0" err="1" smtClean="0"/>
              <a:t>psetting</a:t>
            </a:r>
            <a:r>
              <a:rPr lang="en-CA" sz="1800" dirty="0" smtClean="0"/>
              <a:t> = (PSETTING)</a:t>
            </a:r>
            <a:r>
              <a:rPr lang="en-CA" sz="1800" dirty="0" err="1" smtClean="0"/>
              <a:t>lParam</a:t>
            </a:r>
            <a:r>
              <a:rPr lang="en-CA" sz="1800" dirty="0" smtClean="0"/>
              <a:t>;  	</a:t>
            </a:r>
          </a:p>
          <a:p>
            <a:pPr>
              <a:buNone/>
            </a:pPr>
            <a:r>
              <a:rPr lang="en-CA" sz="1800" dirty="0" smtClean="0">
                <a:solidFill>
                  <a:schemeClr val="accent1">
                    <a:lumMod val="75000"/>
                  </a:schemeClr>
                </a:solidFill>
              </a:rPr>
              <a:t>     // No validation on count (can be 0!)</a:t>
            </a:r>
          </a:p>
          <a:p>
            <a:pPr>
              <a:buNone/>
            </a:pPr>
            <a:r>
              <a:rPr lang="en-CA" sz="1800" dirty="0" smtClean="0"/>
              <a:t>     </a:t>
            </a:r>
            <a:r>
              <a:rPr lang="en-CA" sz="1800" b="1" dirty="0" smtClean="0"/>
              <a:t>count = </a:t>
            </a:r>
            <a:r>
              <a:rPr lang="en-CA" sz="1800" b="1" dirty="0" err="1" smtClean="0"/>
              <a:t>ProbeAndReadUlong</a:t>
            </a:r>
            <a:r>
              <a:rPr lang="en-CA" sz="1800" b="1" dirty="0" smtClean="0"/>
              <a:t>(&amp;(</a:t>
            </a:r>
            <a:r>
              <a:rPr lang="en-CA" sz="1800" b="1" dirty="0" err="1" smtClean="0"/>
              <a:t>psetting</a:t>
            </a:r>
            <a:r>
              <a:rPr lang="en-CA" sz="1800" b="1" dirty="0" smtClean="0"/>
              <a:t>-&gt;</a:t>
            </a:r>
            <a:r>
              <a:rPr lang="en-CA" sz="1800" b="1" dirty="0" err="1" smtClean="0"/>
              <a:t>DataLength</a:t>
            </a:r>
            <a:r>
              <a:rPr lang="en-CA" sz="1800" b="1" dirty="0" smtClean="0"/>
              <a:t>)) + 1;  </a:t>
            </a:r>
            <a:endParaRPr lang="en-CA" sz="1800" dirty="0" smtClean="0"/>
          </a:p>
          <a:p>
            <a:pPr>
              <a:buNone/>
            </a:pPr>
            <a:r>
              <a:rPr lang="en-CA" sz="1800" dirty="0" smtClean="0"/>
              <a:t>     </a:t>
            </a:r>
            <a:r>
              <a:rPr lang="en-CA" sz="1800" b="1" dirty="0" err="1" smtClean="0"/>
              <a:t>pls</a:t>
            </a:r>
            <a:r>
              <a:rPr lang="en-CA" sz="1800" b="1" dirty="0" smtClean="0"/>
              <a:t> = </a:t>
            </a:r>
            <a:r>
              <a:rPr lang="en-CA" sz="1800" b="1" dirty="0" err="1" smtClean="0"/>
              <a:t>UserAllocPoolWithQuota</a:t>
            </a:r>
            <a:r>
              <a:rPr lang="en-CA" sz="1800" b="1" dirty="0" smtClean="0"/>
              <a:t>(count, USERTAG_FLAGS); </a:t>
            </a:r>
            <a:r>
              <a:rPr lang="en-CA" sz="1800" b="1" dirty="0" smtClean="0">
                <a:solidFill>
                  <a:schemeClr val="accent1">
                    <a:lumMod val="75000"/>
                  </a:schemeClr>
                </a:solidFill>
              </a:rPr>
              <a:t>// Zero allocation</a:t>
            </a:r>
            <a:endParaRPr lang="en-CA" sz="1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None/>
            </a:pPr>
            <a:r>
              <a:rPr lang="en-CA" sz="1800" dirty="0" smtClean="0"/>
              <a:t>     </a:t>
            </a:r>
            <a:r>
              <a:rPr lang="en-CA" sz="1800" dirty="0" err="1" smtClean="0"/>
              <a:t>RtlCopyMemory</a:t>
            </a:r>
            <a:r>
              <a:rPr lang="en-CA" sz="1800" dirty="0" smtClean="0"/>
              <a:t>(</a:t>
            </a:r>
            <a:r>
              <a:rPr lang="en-CA" sz="1800" dirty="0" err="1" smtClean="0"/>
              <a:t>pls</a:t>
            </a:r>
            <a:r>
              <a:rPr lang="en-CA" sz="1800" dirty="0" smtClean="0"/>
              <a:t>, (PBYTE) </a:t>
            </a:r>
            <a:r>
              <a:rPr lang="en-CA" sz="1800" dirty="0" err="1" smtClean="0"/>
              <a:t>lParam</a:t>
            </a:r>
            <a:r>
              <a:rPr lang="en-CA" sz="1800" dirty="0" smtClean="0"/>
              <a:t>, count);  	  </a:t>
            </a:r>
            <a:r>
              <a:rPr lang="en-CA" sz="1800" dirty="0" smtClean="0">
                <a:solidFill>
                  <a:schemeClr val="accent1">
                    <a:lumMod val="75000"/>
                  </a:schemeClr>
                </a:solidFill>
              </a:rPr>
              <a:t>// Nothing happens as count = 0</a:t>
            </a:r>
          </a:p>
          <a:p>
            <a:pPr>
              <a:buNone/>
            </a:pPr>
            <a:r>
              <a:rPr lang="en-CA" sz="1800" dirty="0" smtClean="0"/>
              <a:t>     }</a:t>
            </a:r>
          </a:p>
          <a:p>
            <a:pPr>
              <a:buNone/>
            </a:pPr>
            <a:r>
              <a:rPr lang="en-CA" sz="1800" dirty="0" smtClean="0"/>
              <a:t>    </a:t>
            </a:r>
            <a:r>
              <a:rPr lang="en-CA" sz="1800" dirty="0" err="1" smtClean="0"/>
              <a:t>retval</a:t>
            </a:r>
            <a:r>
              <a:rPr lang="en-CA" sz="1800" dirty="0" smtClean="0"/>
              <a:t> = _</a:t>
            </a:r>
            <a:r>
              <a:rPr lang="en-CA" sz="1800" dirty="0" err="1" smtClean="0"/>
              <a:t>NewInternalFunction</a:t>
            </a:r>
            <a:r>
              <a:rPr lang="en-CA" sz="1800" dirty="0" smtClean="0"/>
              <a:t>(NULL, </a:t>
            </a:r>
            <a:r>
              <a:rPr lang="en-CA" sz="1800" dirty="0" err="1" smtClean="0"/>
              <a:t>pls</a:t>
            </a:r>
            <a:r>
              <a:rPr lang="en-CA" sz="1800" dirty="0" smtClean="0"/>
              <a:t>);</a:t>
            </a:r>
            <a:r>
              <a:rPr lang="en-CA" sz="1800" dirty="0" smtClean="0">
                <a:solidFill>
                  <a:srgbClr val="FF0000"/>
                </a:solidFill>
              </a:rPr>
              <a:t>    </a:t>
            </a:r>
            <a:r>
              <a:rPr lang="en-CA" sz="1800" dirty="0" smtClean="0">
                <a:solidFill>
                  <a:schemeClr val="accent1">
                    <a:lumMod val="75000"/>
                  </a:schemeClr>
                </a:solidFill>
              </a:rPr>
              <a:t>// Internal function is called</a:t>
            </a:r>
          </a:p>
          <a:p>
            <a:pPr>
              <a:buNone/>
            </a:pPr>
            <a:r>
              <a:rPr lang="en-CA" sz="1800" i="1" dirty="0" smtClean="0"/>
              <a:t> (…)</a:t>
            </a:r>
          </a:p>
          <a:p>
            <a:pPr>
              <a:buNone/>
            </a:pPr>
            <a:r>
              <a:rPr lang="en-CA" sz="1800" dirty="0" smtClean="0"/>
              <a:t> </a:t>
            </a:r>
            <a:endParaRPr lang="en-CA" sz="1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err="1" smtClean="0">
                <a:solidFill>
                  <a:srgbClr val="FF0000"/>
                </a:solidFill>
              </a:rPr>
              <a:t>EoP</a:t>
            </a:r>
            <a:r>
              <a:rPr lang="en-CA" dirty="0" smtClean="0">
                <a:solidFill>
                  <a:srgbClr val="FF0000"/>
                </a:solidFill>
              </a:rPr>
              <a:t> bug explained (continued)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486400"/>
          </a:xfrm>
        </p:spPr>
        <p:txBody>
          <a:bodyPr>
            <a:noAutofit/>
          </a:bodyPr>
          <a:lstStyle/>
          <a:p>
            <a:pPr>
              <a:buNone/>
            </a:pPr>
            <a:endParaRPr lang="en-CA" sz="11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en-CA" sz="1800" b="1" i="1" dirty="0" smtClean="0">
                <a:latin typeface="Calibri" pitchFamily="34" charset="0"/>
                <a:cs typeface="Arial" pitchFamily="34" charset="0"/>
              </a:rPr>
              <a:t>Void _</a:t>
            </a:r>
            <a:r>
              <a:rPr lang="en-CA" sz="1800" b="1" i="1" dirty="0" err="1" smtClean="0">
                <a:latin typeface="Calibri" pitchFamily="34" charset="0"/>
                <a:cs typeface="Arial" pitchFamily="34" charset="0"/>
              </a:rPr>
              <a:t>OtherInternalFunction</a:t>
            </a:r>
            <a:r>
              <a:rPr lang="en-CA" sz="1800" b="1" i="1" dirty="0" smtClean="0">
                <a:latin typeface="Calibri" pitchFamily="34" charset="0"/>
                <a:cs typeface="Arial" pitchFamily="34" charset="0"/>
              </a:rPr>
              <a:t>(PVOID p, PLARGE_STRING </a:t>
            </a:r>
            <a:r>
              <a:rPr lang="en-CA" sz="1800" b="1" i="1" dirty="0" err="1" smtClean="0">
                <a:latin typeface="Calibri" pitchFamily="34" charset="0"/>
                <a:cs typeface="Arial" pitchFamily="34" charset="0"/>
              </a:rPr>
              <a:t>lparam</a:t>
            </a:r>
            <a:r>
              <a:rPr lang="en-CA" sz="1800" b="1" i="1" dirty="0" smtClean="0">
                <a:latin typeface="Calibri" pitchFamily="34" charset="0"/>
                <a:cs typeface="Arial" pitchFamily="34" charset="0"/>
              </a:rPr>
              <a:t>)</a:t>
            </a:r>
            <a:endParaRPr lang="en-CA" sz="1800" b="1" dirty="0" smtClean="0">
              <a:latin typeface="Calibri" pitchFamily="34" charset="0"/>
              <a:cs typeface="Arial" pitchFamily="34" charset="0"/>
            </a:endParaRPr>
          </a:p>
          <a:p>
            <a:pPr>
              <a:buNone/>
            </a:pPr>
            <a:r>
              <a:rPr lang="en-CA" sz="1800" dirty="0" smtClean="0">
                <a:latin typeface="Calibri" pitchFamily="34" charset="0"/>
                <a:cs typeface="Arial" pitchFamily="34" charset="0"/>
              </a:rPr>
              <a:t> {</a:t>
            </a:r>
          </a:p>
          <a:p>
            <a:pPr>
              <a:buNone/>
            </a:pPr>
            <a:r>
              <a:rPr lang="en-CA" sz="1800" dirty="0" smtClean="0">
                <a:latin typeface="Calibri" pitchFamily="34" charset="0"/>
                <a:cs typeface="Arial" pitchFamily="34" charset="0"/>
              </a:rPr>
              <a:t>      LARGE_UNICODE_STRING </a:t>
            </a:r>
            <a:r>
              <a:rPr lang="en-CA" sz="1800" dirty="0" err="1" smtClean="0">
                <a:latin typeface="Calibri" pitchFamily="34" charset="0"/>
                <a:cs typeface="Arial" pitchFamily="34" charset="0"/>
              </a:rPr>
              <a:t>str</a:t>
            </a:r>
            <a:r>
              <a:rPr lang="en-CA" sz="1800" dirty="0" smtClean="0">
                <a:latin typeface="Calibri" pitchFamily="34" charset="0"/>
                <a:cs typeface="Arial" pitchFamily="34" charset="0"/>
              </a:rPr>
              <a:t>;</a:t>
            </a:r>
          </a:p>
          <a:p>
            <a:pPr>
              <a:buNone/>
            </a:pPr>
            <a:r>
              <a:rPr lang="en-CA" sz="1800" dirty="0" smtClean="0">
                <a:latin typeface="Calibri" pitchFamily="34" charset="0"/>
                <a:cs typeface="Arial" pitchFamily="34" charset="0"/>
              </a:rPr>
              <a:t>      PLARGE_STRING </a:t>
            </a:r>
            <a:r>
              <a:rPr lang="en-CA" sz="1800" dirty="0" err="1" smtClean="0">
                <a:latin typeface="Calibri" pitchFamily="34" charset="0"/>
                <a:cs typeface="Arial" pitchFamily="34" charset="0"/>
              </a:rPr>
              <a:t>pstr</a:t>
            </a:r>
            <a:r>
              <a:rPr lang="en-CA" sz="1800" dirty="0" smtClean="0">
                <a:latin typeface="Calibri" pitchFamily="34" charset="0"/>
                <a:cs typeface="Arial" pitchFamily="34" charset="0"/>
              </a:rPr>
              <a:t>;</a:t>
            </a:r>
          </a:p>
          <a:p>
            <a:pPr>
              <a:buNone/>
            </a:pPr>
            <a:r>
              <a:rPr lang="en-CA" sz="1800" dirty="0" smtClean="0">
                <a:latin typeface="Calibri" pitchFamily="34" charset="0"/>
                <a:cs typeface="Arial" pitchFamily="34" charset="0"/>
              </a:rPr>
              <a:t>      if (p == NULL)  {			           </a:t>
            </a:r>
            <a:r>
              <a:rPr lang="en-CA" sz="1800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Arial" pitchFamily="34" charset="0"/>
              </a:rPr>
              <a:t>// we satisfy this condition (first </a:t>
            </a:r>
            <a:r>
              <a:rPr lang="en-CA" sz="1800" dirty="0" err="1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Arial" pitchFamily="34" charset="0"/>
              </a:rPr>
              <a:t>param</a:t>
            </a:r>
            <a:r>
              <a:rPr lang="en-CA" sz="1800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Arial" pitchFamily="34" charset="0"/>
              </a:rPr>
              <a:t>)</a:t>
            </a:r>
          </a:p>
          <a:p>
            <a:pPr>
              <a:buNone/>
            </a:pPr>
            <a:r>
              <a:rPr lang="en-CA" sz="1800" dirty="0" smtClean="0">
                <a:latin typeface="Calibri" pitchFamily="34" charset="0"/>
                <a:cs typeface="Arial" pitchFamily="34" charset="0"/>
              </a:rPr>
              <a:t>        </a:t>
            </a:r>
            <a:r>
              <a:rPr lang="en-CA" sz="1800" dirty="0" err="1" smtClean="0">
                <a:latin typeface="Calibri" pitchFamily="34" charset="0"/>
                <a:cs typeface="Arial" pitchFamily="34" charset="0"/>
              </a:rPr>
              <a:t>pstr</a:t>
            </a:r>
            <a:r>
              <a:rPr lang="en-CA" sz="1800" dirty="0" smtClean="0">
                <a:latin typeface="Calibri" pitchFamily="34" charset="0"/>
                <a:cs typeface="Arial" pitchFamily="34" charset="0"/>
              </a:rPr>
              <a:t> = </a:t>
            </a:r>
            <a:r>
              <a:rPr lang="en-CA" sz="1800" dirty="0" err="1" smtClean="0">
                <a:latin typeface="Calibri" pitchFamily="34" charset="0"/>
                <a:cs typeface="Arial" pitchFamily="34" charset="0"/>
              </a:rPr>
              <a:t>lParam</a:t>
            </a:r>
            <a:r>
              <a:rPr lang="en-CA" sz="1800" dirty="0" smtClean="0">
                <a:latin typeface="Calibri" pitchFamily="34" charset="0"/>
                <a:cs typeface="Arial" pitchFamily="34" charset="0"/>
              </a:rPr>
              <a:t>;                                                </a:t>
            </a:r>
            <a:r>
              <a:rPr lang="en-CA" sz="1800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Arial" pitchFamily="34" charset="0"/>
              </a:rPr>
              <a:t>// Remember </a:t>
            </a:r>
            <a:r>
              <a:rPr lang="en-CA" sz="1800" dirty="0" err="1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Arial" pitchFamily="34" charset="0"/>
              </a:rPr>
              <a:t>lParam</a:t>
            </a:r>
            <a:r>
              <a:rPr lang="en-CA" sz="1800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Arial" pitchFamily="34" charset="0"/>
              </a:rPr>
              <a:t> is dangling</a:t>
            </a:r>
          </a:p>
          <a:p>
            <a:pPr>
              <a:buNone/>
            </a:pPr>
            <a:r>
              <a:rPr lang="en-CA" sz="1800" dirty="0" smtClean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        </a:t>
            </a:r>
            <a:r>
              <a:rPr lang="en-CA" sz="1800" dirty="0" err="1" smtClean="0">
                <a:latin typeface="Calibri" pitchFamily="34" charset="0"/>
                <a:cs typeface="Arial" pitchFamily="34" charset="0"/>
              </a:rPr>
              <a:t>cbAlloc</a:t>
            </a:r>
            <a:r>
              <a:rPr lang="en-CA" sz="1800" dirty="0" smtClean="0">
                <a:latin typeface="Calibri" pitchFamily="34" charset="0"/>
                <a:cs typeface="Arial" pitchFamily="34" charset="0"/>
              </a:rPr>
              <a:t> = </a:t>
            </a:r>
            <a:r>
              <a:rPr lang="en-CA" sz="1800" dirty="0" err="1" smtClean="0">
                <a:latin typeface="Calibri" pitchFamily="34" charset="0"/>
                <a:cs typeface="Arial" pitchFamily="34" charset="0"/>
              </a:rPr>
              <a:t>pstr</a:t>
            </a:r>
            <a:r>
              <a:rPr lang="en-CA" sz="1800" dirty="0" smtClean="0">
                <a:latin typeface="Calibri" pitchFamily="34" charset="0"/>
                <a:cs typeface="Arial" pitchFamily="34" charset="0"/>
              </a:rPr>
              <a:t>-&gt;Length + </a:t>
            </a:r>
            <a:r>
              <a:rPr lang="en-CA" sz="1800" dirty="0" err="1" smtClean="0">
                <a:latin typeface="Calibri" pitchFamily="34" charset="0"/>
                <a:cs typeface="Arial" pitchFamily="34" charset="0"/>
              </a:rPr>
              <a:t>sizeof</a:t>
            </a:r>
            <a:r>
              <a:rPr lang="en-CA" sz="1800" dirty="0" smtClean="0">
                <a:latin typeface="Calibri" pitchFamily="34" charset="0"/>
                <a:cs typeface="Arial" pitchFamily="34" charset="0"/>
              </a:rPr>
              <a:t>(WCHAR); </a:t>
            </a:r>
            <a:r>
              <a:rPr lang="en-CA" sz="1800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Arial" pitchFamily="34" charset="0"/>
              </a:rPr>
              <a:t>// </a:t>
            </a:r>
            <a:r>
              <a:rPr lang="en-CA" sz="1800" dirty="0" err="1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Arial" pitchFamily="34" charset="0"/>
              </a:rPr>
              <a:t>Alloc</a:t>
            </a:r>
            <a:r>
              <a:rPr lang="en-CA" sz="1800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Arial" pitchFamily="34" charset="0"/>
              </a:rPr>
              <a:t> size set from uninitialized data</a:t>
            </a:r>
          </a:p>
          <a:p>
            <a:pPr>
              <a:buNone/>
            </a:pPr>
            <a:r>
              <a:rPr lang="en-CA" sz="1800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Arial" pitchFamily="34" charset="0"/>
              </a:rPr>
              <a:t>        // Another uncontrolled allocation	happens</a:t>
            </a:r>
          </a:p>
          <a:p>
            <a:pPr>
              <a:buNone/>
            </a:pPr>
            <a:r>
              <a:rPr lang="en-CA" sz="1800" dirty="0" smtClean="0">
                <a:latin typeface="Calibri" pitchFamily="34" charset="0"/>
                <a:cs typeface="Arial" pitchFamily="34" charset="0"/>
              </a:rPr>
              <a:t>        </a:t>
            </a:r>
            <a:r>
              <a:rPr lang="en-CA" sz="1800" b="1" dirty="0" err="1" smtClean="0">
                <a:latin typeface="Calibri" pitchFamily="34" charset="0"/>
                <a:cs typeface="Arial" pitchFamily="34" charset="0"/>
              </a:rPr>
              <a:t>str.Buffer</a:t>
            </a:r>
            <a:r>
              <a:rPr lang="en-CA" sz="1800" b="1" dirty="0" smtClean="0">
                <a:latin typeface="Calibri" pitchFamily="34" charset="0"/>
                <a:cs typeface="Arial" pitchFamily="34" charset="0"/>
              </a:rPr>
              <a:t> = </a:t>
            </a:r>
            <a:r>
              <a:rPr lang="en-CA" sz="1800" b="1" dirty="0" err="1" smtClean="0">
                <a:latin typeface="Calibri" pitchFamily="34" charset="0"/>
                <a:cs typeface="Arial" pitchFamily="34" charset="0"/>
              </a:rPr>
              <a:t>UserAllocPoolWithQuota</a:t>
            </a:r>
            <a:r>
              <a:rPr lang="en-CA" sz="1800" b="1" dirty="0" smtClean="0">
                <a:latin typeface="Calibri" pitchFamily="34" charset="0"/>
                <a:cs typeface="Arial" pitchFamily="34" charset="0"/>
              </a:rPr>
              <a:t>(</a:t>
            </a:r>
            <a:r>
              <a:rPr lang="en-CA" sz="1800" b="1" dirty="0" err="1" smtClean="0">
                <a:latin typeface="Calibri" pitchFamily="34" charset="0"/>
                <a:cs typeface="Arial" pitchFamily="34" charset="0"/>
              </a:rPr>
              <a:t>cbAlloc</a:t>
            </a:r>
            <a:r>
              <a:rPr lang="en-CA" sz="1800" b="1" dirty="0" smtClean="0">
                <a:latin typeface="Calibri" pitchFamily="34" charset="0"/>
                <a:cs typeface="Arial" pitchFamily="34" charset="0"/>
              </a:rPr>
              <a:t>, USERTAG_FLAG);</a:t>
            </a:r>
            <a:r>
              <a:rPr lang="en-CA" sz="1800" dirty="0" smtClean="0">
                <a:latin typeface="Calibri" pitchFamily="34" charset="0"/>
                <a:cs typeface="Arial" pitchFamily="34" charset="0"/>
              </a:rPr>
              <a:t>     </a:t>
            </a:r>
            <a:endParaRPr lang="en-CA" sz="1800" dirty="0" smtClean="0">
              <a:solidFill>
                <a:srgbClr val="FF0000"/>
              </a:solidFill>
              <a:latin typeface="Calibri" pitchFamily="34" charset="0"/>
              <a:cs typeface="Arial" pitchFamily="34" charset="0"/>
            </a:endParaRPr>
          </a:p>
          <a:p>
            <a:pPr>
              <a:buNone/>
            </a:pPr>
            <a:r>
              <a:rPr lang="en-CA" sz="1800" dirty="0" smtClean="0">
                <a:latin typeface="Calibri" pitchFamily="34" charset="0"/>
                <a:cs typeface="Arial" pitchFamily="34" charset="0"/>
              </a:rPr>
              <a:t>        try {</a:t>
            </a:r>
          </a:p>
          <a:p>
            <a:pPr>
              <a:buNone/>
            </a:pPr>
            <a:r>
              <a:rPr lang="en-CA" sz="1800" dirty="0" smtClean="0">
                <a:latin typeface="Calibri" pitchFamily="34" charset="0"/>
                <a:cs typeface="Arial" pitchFamily="34" charset="0"/>
              </a:rPr>
              <a:t>              </a:t>
            </a:r>
            <a:r>
              <a:rPr lang="en-CA" sz="1800" dirty="0" err="1" smtClean="0">
                <a:latin typeface="Calibri" pitchFamily="34" charset="0"/>
                <a:cs typeface="Arial" pitchFamily="34" charset="0"/>
              </a:rPr>
              <a:t>str.Length</a:t>
            </a:r>
            <a:r>
              <a:rPr lang="en-CA" sz="1800" dirty="0" smtClean="0">
                <a:latin typeface="Calibri" pitchFamily="34" charset="0"/>
                <a:cs typeface="Arial" pitchFamily="34" charset="0"/>
              </a:rPr>
              <a:t> = </a:t>
            </a:r>
            <a:r>
              <a:rPr lang="en-CA" sz="1800" dirty="0" err="1" smtClean="0">
                <a:latin typeface="Calibri" pitchFamily="34" charset="0"/>
                <a:cs typeface="Arial" pitchFamily="34" charset="0"/>
              </a:rPr>
              <a:t>pstr</a:t>
            </a:r>
            <a:r>
              <a:rPr lang="en-CA" sz="1800" dirty="0" smtClean="0">
                <a:latin typeface="Calibri" pitchFamily="34" charset="0"/>
                <a:cs typeface="Arial" pitchFamily="34" charset="0"/>
              </a:rPr>
              <a:t>-&gt;Length;                                     </a:t>
            </a:r>
            <a:r>
              <a:rPr lang="en-CA" sz="1800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Arial" pitchFamily="34" charset="0"/>
              </a:rPr>
              <a:t>// Uninitialized length is used</a:t>
            </a:r>
          </a:p>
          <a:p>
            <a:pPr>
              <a:buNone/>
            </a:pPr>
            <a:r>
              <a:rPr lang="en-CA" sz="1800" b="1" dirty="0" smtClean="0">
                <a:latin typeface="Calibri" pitchFamily="34" charset="0"/>
                <a:cs typeface="Arial" pitchFamily="34" charset="0"/>
              </a:rPr>
              <a:t>              </a:t>
            </a:r>
            <a:r>
              <a:rPr lang="en-CA" sz="1800" b="1" dirty="0" err="1" smtClean="0">
                <a:latin typeface="Calibri" pitchFamily="34" charset="0"/>
                <a:cs typeface="Arial" pitchFamily="34" charset="0"/>
              </a:rPr>
              <a:t>memcpy</a:t>
            </a:r>
            <a:r>
              <a:rPr lang="en-CA" sz="1800" b="1" dirty="0" smtClean="0">
                <a:latin typeface="Calibri" pitchFamily="34" charset="0"/>
                <a:cs typeface="Arial" pitchFamily="34" charset="0"/>
              </a:rPr>
              <a:t>(</a:t>
            </a:r>
            <a:r>
              <a:rPr lang="en-CA" sz="1800" b="1" dirty="0" err="1" smtClean="0">
                <a:latin typeface="Calibri" pitchFamily="34" charset="0"/>
                <a:cs typeface="Arial" pitchFamily="34" charset="0"/>
              </a:rPr>
              <a:t>str.Buffer</a:t>
            </a:r>
            <a:r>
              <a:rPr lang="en-CA" sz="1800" b="1" dirty="0" smtClean="0">
                <a:latin typeface="Calibri" pitchFamily="34" charset="0"/>
                <a:cs typeface="Arial" pitchFamily="34" charset="0"/>
              </a:rPr>
              <a:t>, </a:t>
            </a:r>
            <a:r>
              <a:rPr lang="en-CA" sz="1800" b="1" dirty="0" err="1" smtClean="0">
                <a:latin typeface="Calibri" pitchFamily="34" charset="0"/>
                <a:cs typeface="Arial" pitchFamily="34" charset="0"/>
              </a:rPr>
              <a:t>pstr</a:t>
            </a:r>
            <a:r>
              <a:rPr lang="en-CA" sz="1800" b="1" dirty="0" smtClean="0">
                <a:latin typeface="Calibri" pitchFamily="34" charset="0"/>
                <a:cs typeface="Arial" pitchFamily="34" charset="0"/>
              </a:rPr>
              <a:t>-&gt;Buffer, </a:t>
            </a:r>
            <a:r>
              <a:rPr lang="en-CA" sz="1800" b="1" dirty="0" err="1" smtClean="0">
                <a:latin typeface="Calibri" pitchFamily="34" charset="0"/>
                <a:cs typeface="Arial" pitchFamily="34" charset="0"/>
              </a:rPr>
              <a:t>str.Length</a:t>
            </a:r>
            <a:r>
              <a:rPr lang="en-CA" sz="1800" b="1" dirty="0" smtClean="0">
                <a:latin typeface="Calibri" pitchFamily="34" charset="0"/>
                <a:cs typeface="Arial" pitchFamily="34" charset="0"/>
              </a:rPr>
              <a:t>);  </a:t>
            </a:r>
            <a:r>
              <a:rPr lang="en-CA" sz="18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Arial" pitchFamily="34" charset="0"/>
              </a:rPr>
              <a:t> // The worse can happen…</a:t>
            </a:r>
          </a:p>
          <a:p>
            <a:pPr>
              <a:buNone/>
            </a:pPr>
            <a:r>
              <a:rPr lang="en-CA" sz="1800" b="1" dirty="0" smtClean="0">
                <a:latin typeface="Calibri" pitchFamily="34" charset="0"/>
                <a:cs typeface="Arial" pitchFamily="34" charset="0"/>
              </a:rPr>
              <a:t>	        </a:t>
            </a:r>
            <a:r>
              <a:rPr lang="en-CA" sz="1800" b="1" dirty="0" err="1" smtClean="0">
                <a:latin typeface="Calibri" pitchFamily="34" charset="0"/>
                <a:cs typeface="Arial" pitchFamily="34" charset="0"/>
              </a:rPr>
              <a:t>str.Buffer</a:t>
            </a:r>
            <a:r>
              <a:rPr lang="en-CA" sz="1800" b="1" dirty="0" smtClean="0">
                <a:latin typeface="Calibri" pitchFamily="34" charset="0"/>
                <a:cs typeface="Arial" pitchFamily="34" charset="0"/>
              </a:rPr>
              <a:t>[</a:t>
            </a:r>
            <a:r>
              <a:rPr lang="en-CA" sz="1800" b="1" dirty="0" err="1" smtClean="0">
                <a:latin typeface="Calibri" pitchFamily="34" charset="0"/>
                <a:cs typeface="Arial" pitchFamily="34" charset="0"/>
              </a:rPr>
              <a:t>str.Length</a:t>
            </a:r>
            <a:r>
              <a:rPr lang="en-CA" sz="1800" b="1" dirty="0" smtClean="0">
                <a:latin typeface="Calibri" pitchFamily="34" charset="0"/>
                <a:cs typeface="Arial" pitchFamily="34" charset="0"/>
              </a:rPr>
              <a:t> / </a:t>
            </a:r>
            <a:r>
              <a:rPr lang="en-CA" sz="1800" b="1" dirty="0" err="1" smtClean="0">
                <a:latin typeface="Calibri" pitchFamily="34" charset="0"/>
                <a:cs typeface="Arial" pitchFamily="34" charset="0"/>
              </a:rPr>
              <a:t>sizeof</a:t>
            </a:r>
            <a:r>
              <a:rPr lang="en-CA" sz="1800" b="1" dirty="0" smtClean="0">
                <a:latin typeface="Calibri" pitchFamily="34" charset="0"/>
                <a:cs typeface="Arial" pitchFamily="34" charset="0"/>
              </a:rPr>
              <a:t>(WCHAR)] = 0;      </a:t>
            </a:r>
            <a:r>
              <a:rPr lang="en-CA" sz="18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Arial" pitchFamily="34" charset="0"/>
              </a:rPr>
              <a:t>// … twice.</a:t>
            </a:r>
          </a:p>
          <a:p>
            <a:pPr>
              <a:buNone/>
            </a:pPr>
            <a:r>
              <a:rPr lang="en-CA" sz="1800" dirty="0" smtClean="0">
                <a:latin typeface="Calibri" pitchFamily="34" charset="0"/>
                <a:cs typeface="Arial" pitchFamily="34" charset="0"/>
              </a:rPr>
              <a:t>	  }</a:t>
            </a:r>
          </a:p>
          <a:p>
            <a:pPr>
              <a:buNone/>
            </a:pPr>
            <a:r>
              <a:rPr lang="en-CA" sz="1800" dirty="0" smtClean="0">
                <a:latin typeface="Calibri" pitchFamily="34" charset="0"/>
                <a:cs typeface="Arial" pitchFamily="34" charset="0"/>
              </a:rPr>
              <a:t>   (…)</a:t>
            </a:r>
            <a:endParaRPr lang="en-CA" sz="1800" dirty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768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CA" sz="4800" b="1" dirty="0" smtClean="0"/>
              <a:t> </a:t>
            </a:r>
          </a:p>
          <a:p>
            <a:pPr algn="ctr">
              <a:buNone/>
            </a:pPr>
            <a:r>
              <a:rPr lang="en-CA" sz="4400" b="1" dirty="0" smtClean="0">
                <a:solidFill>
                  <a:srgbClr val="FF0000"/>
                </a:solidFill>
              </a:rPr>
              <a:t>Part II</a:t>
            </a:r>
          </a:p>
          <a:p>
            <a:pPr algn="ctr">
              <a:buNone/>
            </a:pPr>
            <a:r>
              <a:rPr lang="en-CA" sz="4400" dirty="0" smtClean="0">
                <a:solidFill>
                  <a:srgbClr val="FF0000"/>
                </a:solidFill>
              </a:rPr>
              <a:t>Automated analysis</a:t>
            </a:r>
            <a:endParaRPr lang="en-CA" sz="44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rgbClr val="FF0000"/>
                </a:solidFill>
              </a:rPr>
              <a:t>The need for automated analysis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CA" dirty="0" smtClean="0"/>
              <a:t>Even though we do a lot of code review, human error can lead to missing bugs.</a:t>
            </a:r>
          </a:p>
          <a:p>
            <a:r>
              <a:rPr lang="en-CA" dirty="0" smtClean="0"/>
              <a:t>Important is not how many vulnerabilities you find, but how many you miss.</a:t>
            </a:r>
          </a:p>
          <a:p>
            <a:r>
              <a:rPr lang="en-CA" dirty="0" smtClean="0"/>
              <a:t>Some particular classes are recurrent. We want to fix those and prove the absence of bug with higher assurance before shipping (for older products: before customers hit them).</a:t>
            </a:r>
          </a:p>
          <a:p>
            <a:r>
              <a:rPr lang="en-CA" dirty="0" smtClean="0"/>
              <a:t>We introduce the use of HAVOC for property-based security assessment of C source code.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21</a:t>
            </a:fld>
            <a:endParaRPr lang="en-US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>
                <a:solidFill>
                  <a:srgbClr val="FF0000"/>
                </a:solidFill>
              </a:rPr>
              <a:t>Automated techniques</a:t>
            </a:r>
            <a:br>
              <a:rPr lang="en-CA" dirty="0" smtClean="0">
                <a:solidFill>
                  <a:srgbClr val="FF0000"/>
                </a:solidFill>
              </a:rPr>
            </a:br>
            <a:r>
              <a:rPr lang="en-CA" dirty="0" smtClean="0">
                <a:solidFill>
                  <a:srgbClr val="FF0000"/>
                </a:solidFill>
              </a:rPr>
              <a:t>Dataflow analysis (DFA)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76800"/>
          </a:xfrm>
        </p:spPr>
        <p:txBody>
          <a:bodyPr>
            <a:normAutofit fontScale="62500" lnSpcReduction="20000"/>
          </a:bodyPr>
          <a:lstStyle/>
          <a:p>
            <a:pPr marL="514350" indent="-514350">
              <a:buNone/>
            </a:pPr>
            <a:endParaRPr lang="en-CA" b="1" dirty="0" smtClean="0"/>
          </a:p>
          <a:p>
            <a:pPr marL="514350" indent="-514350">
              <a:buNone/>
            </a:pPr>
            <a:r>
              <a:rPr lang="en-CA" dirty="0" smtClean="0"/>
              <a:t>DFA helps to find approximate conservative solution to hard problems.</a:t>
            </a:r>
          </a:p>
          <a:p>
            <a:pPr marL="914400" lvl="1" indent="-514350">
              <a:buNone/>
            </a:pPr>
            <a:endParaRPr lang="en-CA" sz="1800" dirty="0" smtClean="0"/>
          </a:p>
          <a:p>
            <a:pPr marL="514350" indent="-514350"/>
            <a:r>
              <a:rPr lang="en-CA" dirty="0" smtClean="0"/>
              <a:t>Most compilers (GCC, LLVM, Phoenix, etc) use dataflow analysis techniques and intermediate language representation during code translation. (Ex: Static Single Assignment – SSA – form)</a:t>
            </a:r>
          </a:p>
          <a:p>
            <a:pPr marL="514350" indent="-514350"/>
            <a:r>
              <a:rPr lang="en-CA" dirty="0" smtClean="0"/>
              <a:t>With some implementation effort, an analyst can build a program analyzer within the compiler.</a:t>
            </a:r>
          </a:p>
          <a:p>
            <a:pPr marL="514350" indent="-514350"/>
            <a:r>
              <a:rPr lang="en-CA" dirty="0" smtClean="0"/>
              <a:t>Many security bugs can already be detected with such technique </a:t>
            </a:r>
          </a:p>
          <a:p>
            <a:pPr marL="514350" indent="-514350">
              <a:buNone/>
            </a:pPr>
            <a:r>
              <a:rPr lang="en-CA" dirty="0" smtClean="0"/>
              <a:t>	(ex: memory leaks, double free, uninitialized </a:t>
            </a:r>
            <a:r>
              <a:rPr lang="en-CA" dirty="0" err="1" smtClean="0"/>
              <a:t>vars</a:t>
            </a:r>
            <a:r>
              <a:rPr lang="en-CA" dirty="0" smtClean="0"/>
              <a:t>, etc)</a:t>
            </a:r>
          </a:p>
          <a:p>
            <a:pPr marL="514350" indent="-514350">
              <a:buNone/>
            </a:pPr>
            <a:endParaRPr lang="en-CA" b="1" dirty="0" smtClean="0"/>
          </a:p>
          <a:p>
            <a:pPr marL="514350" indent="-514350">
              <a:buNone/>
            </a:pPr>
            <a:r>
              <a:rPr lang="en-CA" sz="3800" b="1" dirty="0" smtClean="0"/>
              <a:t>Good: fast, scalable, conservative (no forgotten behaviour)</a:t>
            </a:r>
          </a:p>
          <a:p>
            <a:pPr marL="514350" indent="-514350">
              <a:buNone/>
            </a:pPr>
            <a:r>
              <a:rPr lang="en-CA" sz="3800" b="1" dirty="0" smtClean="0"/>
              <a:t>Bad: hardcoded algorithms, </a:t>
            </a:r>
            <a:r>
              <a:rPr lang="en-CA" sz="3800" b="1" i="1" dirty="0" smtClean="0"/>
              <a:t>too conservative (false positives)</a:t>
            </a:r>
          </a:p>
          <a:p>
            <a:pPr marL="514350" indent="-514350">
              <a:buNone/>
            </a:pPr>
            <a:endParaRPr lang="en-CA" sz="2800" b="1" i="1" dirty="0" smtClean="0"/>
          </a:p>
          <a:p>
            <a:pPr marL="514350" indent="-514350">
              <a:buNone/>
            </a:pPr>
            <a:r>
              <a:rPr lang="en-CA" b="1" dirty="0" smtClean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>
            <a:normAutofit fontScale="90000"/>
          </a:bodyPr>
          <a:lstStyle/>
          <a:p>
            <a:pPr algn="l"/>
            <a:r>
              <a:rPr lang="en-CA" sz="3200" dirty="0" smtClean="0">
                <a:solidFill>
                  <a:srgbClr val="FF0000"/>
                </a:solidFill>
              </a:rPr>
              <a:t/>
            </a:r>
            <a:br>
              <a:rPr lang="en-CA" sz="3200" dirty="0" smtClean="0">
                <a:solidFill>
                  <a:srgbClr val="FF0000"/>
                </a:solidFill>
              </a:rPr>
            </a:br>
            <a:r>
              <a:rPr lang="en-CA" sz="3200" dirty="0" smtClean="0">
                <a:solidFill>
                  <a:srgbClr val="FF0000"/>
                </a:solidFill>
              </a:rPr>
              <a:t/>
            </a:r>
            <a:br>
              <a:rPr lang="en-CA" sz="3200" dirty="0" smtClean="0">
                <a:solidFill>
                  <a:srgbClr val="FF0000"/>
                </a:solidFill>
              </a:rPr>
            </a:br>
            <a:r>
              <a:rPr lang="en-CA" sz="3200" dirty="0" smtClean="0">
                <a:solidFill>
                  <a:srgbClr val="FF0000"/>
                </a:solidFill>
              </a:rPr>
              <a:t>		Ex: </a:t>
            </a:r>
            <a:r>
              <a:rPr lang="en-CA" sz="3200" b="1" dirty="0" smtClean="0">
                <a:solidFill>
                  <a:srgbClr val="FF0000"/>
                </a:solidFill>
              </a:rPr>
              <a:t>A data dependence graph</a:t>
            </a:r>
            <a:r>
              <a:rPr lang="en-CA" sz="3200" dirty="0" smtClean="0">
                <a:solidFill>
                  <a:srgbClr val="FF0000"/>
                </a:solidFill>
              </a:rPr>
              <a:t/>
            </a:r>
            <a:br>
              <a:rPr lang="en-CA" sz="3200" dirty="0" smtClean="0">
                <a:solidFill>
                  <a:srgbClr val="FF0000"/>
                </a:solidFill>
              </a:rPr>
            </a:br>
            <a:r>
              <a:rPr lang="en-CA" sz="3200" dirty="0" smtClean="0">
                <a:solidFill>
                  <a:srgbClr val="FF0000"/>
                </a:solidFill>
              </a:rPr>
              <a:t/>
            </a:r>
            <a:br>
              <a:rPr lang="en-CA" sz="3200" dirty="0" smtClean="0">
                <a:solidFill>
                  <a:srgbClr val="FF0000"/>
                </a:solidFill>
              </a:rPr>
            </a:br>
            <a:endParaRPr lang="en-CA" sz="3200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990600"/>
            <a:ext cx="8763000" cy="35813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23</a:t>
            </a:fld>
            <a:endParaRPr lang="en-US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533400" y="1219200"/>
            <a:ext cx="8229600" cy="1752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CA" sz="4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n-CA" sz="4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en-CA" sz="4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n-CA" sz="4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en-CA" sz="4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81000" y="4800600"/>
            <a:ext cx="8829981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spcBef>
                <a:spcPct val="0"/>
              </a:spcBef>
              <a:buFont typeface="Arial" pitchFamily="34" charset="0"/>
              <a:buChar char="•"/>
              <a:defRPr/>
            </a:pPr>
            <a:r>
              <a:rPr lang="en-CA" b="1" dirty="0" smtClean="0"/>
              <a:t> Green/Red nodes are calls to </a:t>
            </a:r>
            <a:r>
              <a:rPr lang="en-CA" b="1" dirty="0" err="1" smtClean="0"/>
              <a:t>malloc</a:t>
            </a:r>
            <a:r>
              <a:rPr lang="en-CA" b="1" dirty="0" smtClean="0"/>
              <a:t>/free(). Beige nodes are constants values. </a:t>
            </a:r>
            <a:r>
              <a:rPr lang="en-CA" b="1" smtClean="0"/>
              <a:t>Orange </a:t>
            </a:r>
            <a:r>
              <a:rPr lang="en-CA" b="1" dirty="0" smtClean="0"/>
              <a:t>are </a:t>
            </a:r>
          </a:p>
          <a:p>
            <a:pPr lvl="0">
              <a:spcBef>
                <a:spcPct val="0"/>
              </a:spcBef>
              <a:defRPr/>
            </a:pPr>
            <a:r>
              <a:rPr lang="en-CA" b="1" dirty="0" smtClean="0"/>
              <a:t>memory accesses. Blue nodes are intermediate variables. Arrows model use/def info.</a:t>
            </a:r>
          </a:p>
          <a:p>
            <a:pPr lvl="0">
              <a:spcBef>
                <a:spcPct val="0"/>
              </a:spcBef>
              <a:defRPr/>
            </a:pPr>
            <a:endParaRPr lang="en-CA" b="1" dirty="0" smtClean="0"/>
          </a:p>
          <a:p>
            <a:pPr lvl="0">
              <a:spcBef>
                <a:spcPct val="0"/>
              </a:spcBef>
              <a:buFont typeface="Arial" pitchFamily="34" charset="0"/>
              <a:buChar char="•"/>
              <a:defRPr/>
            </a:pPr>
            <a:r>
              <a:rPr lang="en-CA" b="1" dirty="0" smtClean="0"/>
              <a:t> Control-flow predicates can be retained in the IR : accurate value-flow analysis </a:t>
            </a:r>
          </a:p>
          <a:p>
            <a:pPr lvl="0">
              <a:spcBef>
                <a:spcPct val="0"/>
              </a:spcBef>
              <a:defRPr/>
            </a:pPr>
            <a:r>
              <a:rPr lang="en-CA" b="1" dirty="0" smtClean="0"/>
              <a:t>needs information from the control flow graph (CFG) and this DDG.</a:t>
            </a:r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CA" sz="3600" dirty="0" smtClean="0">
                <a:solidFill>
                  <a:srgbClr val="FF0000"/>
                </a:solidFill>
              </a:rPr>
              <a:t>Automated technique 2: Model checking</a:t>
            </a:r>
            <a:endParaRPr lang="en-CA" sz="36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610600" cy="5181600"/>
          </a:xfrm>
        </p:spPr>
        <p:txBody>
          <a:bodyPr>
            <a:normAutofit fontScale="47500" lnSpcReduction="20000"/>
          </a:bodyPr>
          <a:lstStyle/>
          <a:p>
            <a:pPr marL="514350" indent="-514350">
              <a:buNone/>
            </a:pPr>
            <a:endParaRPr lang="en-CA" sz="4000" b="1" dirty="0" smtClean="0"/>
          </a:p>
          <a:p>
            <a:pPr marL="514350" indent="-514350"/>
            <a:r>
              <a:rPr lang="en-CA" sz="4000" b="1" dirty="0" smtClean="0"/>
              <a:t>Model checking is an implementation of formal verification of programs that operates at a higher level than data-flow analysis. MC is suitable to resolve more complex properties in big systems such as concurrent hardware and programs.</a:t>
            </a:r>
          </a:p>
          <a:p>
            <a:pPr marL="514350" indent="-514350">
              <a:buNone/>
            </a:pPr>
            <a:endParaRPr lang="en-CA" sz="4000" dirty="0" smtClean="0"/>
          </a:p>
          <a:p>
            <a:pPr marL="514350" indent="-514350">
              <a:buNone/>
            </a:pPr>
            <a:r>
              <a:rPr lang="en-CA" sz="4000" dirty="0" smtClean="0"/>
              <a:t>1. A specification formula F is written in a chosen formal logic </a:t>
            </a:r>
          </a:p>
          <a:p>
            <a:pPr marL="914400" lvl="1" indent="-514350">
              <a:buNone/>
            </a:pPr>
            <a:r>
              <a:rPr lang="en-CA" sz="4000" dirty="0" smtClean="0"/>
              <a:t>ex: Linear Temporal Logic (LTL), but there are many others…</a:t>
            </a:r>
          </a:p>
          <a:p>
            <a:pPr marL="914400" lvl="1" indent="-514350">
              <a:buNone/>
            </a:pPr>
            <a:r>
              <a:rPr lang="en-CA" sz="4000" dirty="0" smtClean="0"/>
              <a:t>ex: </a:t>
            </a:r>
            <a:r>
              <a:rPr lang="en-CA" sz="4000" b="1" dirty="0" smtClean="0"/>
              <a:t>G (</a:t>
            </a:r>
            <a:r>
              <a:rPr lang="en-CA" sz="4000" b="1" dirty="0" err="1" smtClean="0"/>
              <a:t>Alloc</a:t>
            </a:r>
            <a:r>
              <a:rPr lang="en-CA" sz="4000" b="1" dirty="0" smtClean="0"/>
              <a:t>(x) =&gt; x != 0) </a:t>
            </a:r>
            <a:r>
              <a:rPr lang="en-CA" sz="4000" dirty="0" smtClean="0"/>
              <a:t>stands for: </a:t>
            </a:r>
            <a:r>
              <a:rPr lang="en-CA" sz="4000" i="1" dirty="0" smtClean="0"/>
              <a:t>Always (</a:t>
            </a:r>
            <a:r>
              <a:rPr lang="en-CA" sz="4000" b="1" i="1" dirty="0" smtClean="0"/>
              <a:t>G</a:t>
            </a:r>
            <a:r>
              <a:rPr lang="en-CA" sz="4000" i="1" dirty="0" smtClean="0"/>
              <a:t>) if </a:t>
            </a:r>
            <a:r>
              <a:rPr lang="en-CA" sz="4000" i="1" dirty="0" err="1" smtClean="0"/>
              <a:t>Alloc</a:t>
            </a:r>
            <a:r>
              <a:rPr lang="en-CA" sz="4000" i="1" dirty="0" smtClean="0"/>
              <a:t>(x) is true then x is not 0</a:t>
            </a:r>
          </a:p>
          <a:p>
            <a:pPr marL="914400" lvl="1" indent="-514350">
              <a:buNone/>
            </a:pPr>
            <a:endParaRPr lang="en-CA" sz="4000" dirty="0" smtClean="0"/>
          </a:p>
          <a:p>
            <a:pPr marL="514350" indent="-514350">
              <a:buNone/>
            </a:pPr>
            <a:r>
              <a:rPr lang="en-CA" sz="4000" dirty="0" smtClean="0"/>
              <a:t>2. The program to analyze is represented as a state-transition system</a:t>
            </a:r>
          </a:p>
          <a:p>
            <a:pPr marL="514350" indent="-514350">
              <a:buNone/>
            </a:pPr>
            <a:r>
              <a:rPr lang="en-CA" sz="4000" dirty="0" smtClean="0"/>
              <a:t>	- Nodes are states of the analyzed program.</a:t>
            </a:r>
          </a:p>
          <a:p>
            <a:pPr marL="514350" indent="-514350">
              <a:buNone/>
            </a:pPr>
            <a:r>
              <a:rPr lang="en-CA" sz="4000" dirty="0" smtClean="0"/>
              <a:t>	- Transitions represent changes in the values of system variables.</a:t>
            </a:r>
          </a:p>
          <a:p>
            <a:pPr marL="514350" indent="-514350">
              <a:buNone/>
            </a:pPr>
            <a:r>
              <a:rPr lang="en-CA" sz="4000" dirty="0" smtClean="0"/>
              <a:t>	- Our example introduces a predicate </a:t>
            </a:r>
            <a:r>
              <a:rPr lang="en-CA" sz="4000" dirty="0" err="1" smtClean="0"/>
              <a:t>Alloc</a:t>
            </a:r>
            <a:r>
              <a:rPr lang="en-CA" sz="4000" dirty="0" smtClean="0"/>
              <a:t>(x) that is only true on allocation sites</a:t>
            </a:r>
          </a:p>
          <a:p>
            <a:pPr marL="514350" indent="-514350">
              <a:buNone/>
            </a:pPr>
            <a:endParaRPr lang="en-CA" sz="4000" dirty="0" smtClean="0"/>
          </a:p>
          <a:p>
            <a:pPr marL="514350" indent="-514350">
              <a:buNone/>
            </a:pPr>
            <a:r>
              <a:rPr lang="en-CA" sz="4000" b="1" dirty="0" smtClean="0"/>
              <a:t>(continued next slide)</a:t>
            </a:r>
          </a:p>
          <a:p>
            <a:pPr marL="514350" indent="-514350">
              <a:buNone/>
            </a:pPr>
            <a:endParaRPr lang="en-CA" sz="4000" dirty="0" smtClean="0"/>
          </a:p>
          <a:p>
            <a:pPr marL="514350" indent="-514350">
              <a:buNone/>
            </a:pPr>
            <a:r>
              <a:rPr lang="en-CA" sz="4000" b="1" dirty="0" smtClean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>
                <a:solidFill>
                  <a:srgbClr val="FF0000"/>
                </a:solidFill>
              </a:rPr>
              <a:t>Model checking (cont)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5257800"/>
          </a:xfrm>
        </p:spPr>
        <p:txBody>
          <a:bodyPr>
            <a:normAutofit fontScale="70000" lnSpcReduction="20000"/>
          </a:bodyPr>
          <a:lstStyle/>
          <a:p>
            <a:pPr marL="514350" indent="-514350">
              <a:buNone/>
            </a:pPr>
            <a:endParaRPr lang="en-CA" sz="2900" dirty="0" smtClean="0"/>
          </a:p>
          <a:p>
            <a:pPr marL="514350" indent="-514350">
              <a:buNone/>
            </a:pPr>
            <a:r>
              <a:rPr lang="en-CA" sz="2900" dirty="0" smtClean="0"/>
              <a:t>3. The algorithm checks statically if the formula is satisfied at runtime:</a:t>
            </a:r>
          </a:p>
          <a:p>
            <a:pPr marL="514350" indent="-514350">
              <a:buNone/>
            </a:pPr>
            <a:r>
              <a:rPr lang="en-CA" sz="2900" dirty="0" smtClean="0"/>
              <a:t>	- Check exhaustively all sequence of transitions in the system.</a:t>
            </a:r>
          </a:p>
          <a:p>
            <a:pPr marL="514350" indent="-514350">
              <a:buNone/>
            </a:pPr>
            <a:r>
              <a:rPr lang="en-CA" sz="2900" dirty="0" smtClean="0"/>
              <a:t>	- If any system path makes the formula false, there is a state where program specification is violated (e.g. we found a bug)</a:t>
            </a:r>
            <a:endParaRPr lang="en-CA" sz="2900" b="1" dirty="0" smtClean="0"/>
          </a:p>
          <a:p>
            <a:pPr marL="514350" indent="-514350">
              <a:buNone/>
            </a:pPr>
            <a:endParaRPr lang="en-CA" b="1" dirty="0" smtClean="0"/>
          </a:p>
          <a:p>
            <a:pPr marL="514350" indent="-514350">
              <a:buNone/>
            </a:pPr>
            <a:r>
              <a:rPr lang="en-CA" sz="3600" b="1" dirty="0" smtClean="0"/>
              <a:t>Good: Universal technique, completely automated.</a:t>
            </a:r>
          </a:p>
          <a:p>
            <a:pPr marL="514350" indent="-514350">
              <a:buNone/>
            </a:pPr>
            <a:r>
              <a:rPr lang="en-CA" sz="3600" b="1" dirty="0" smtClean="0"/>
              <a:t>	     Many existing tools (SPIN, SLAM, BLAST, SPOT, etc)</a:t>
            </a:r>
          </a:p>
          <a:p>
            <a:pPr marL="514350" indent="-514350">
              <a:buNone/>
            </a:pPr>
            <a:endParaRPr lang="en-CA" sz="3600" b="1" dirty="0" smtClean="0"/>
          </a:p>
          <a:p>
            <a:pPr marL="514350" indent="-514350">
              <a:buNone/>
            </a:pPr>
            <a:r>
              <a:rPr lang="en-CA" sz="3600" b="1" dirty="0" smtClean="0"/>
              <a:t>Bad: make state space explicit (combinatorial explosion)</a:t>
            </a:r>
            <a:endParaRPr lang="en-CA" sz="3600" b="1" i="1" dirty="0" smtClean="0"/>
          </a:p>
          <a:p>
            <a:pPr marL="514350" indent="-514350">
              <a:buNone/>
            </a:pPr>
            <a:endParaRPr lang="en-CA" sz="2800" b="1" i="1" dirty="0" smtClean="0"/>
          </a:p>
          <a:p>
            <a:pPr marL="514350" indent="-514350">
              <a:buNone/>
            </a:pPr>
            <a:endParaRPr lang="en-CA" sz="2800" b="1" i="1" dirty="0" smtClean="0"/>
          </a:p>
          <a:p>
            <a:pPr marL="514350" indent="-514350"/>
            <a:r>
              <a:rPr lang="en-CA" sz="2800" b="1" i="1" dirty="0" smtClean="0"/>
              <a:t>Model checkers can be used in conjunction with flow analyzers to verify complex program properties expressed in a formal logic.</a:t>
            </a:r>
          </a:p>
          <a:p>
            <a:pPr marL="514350" indent="-514350">
              <a:buNone/>
            </a:pPr>
            <a:r>
              <a:rPr lang="en-CA" b="1" dirty="0" smtClean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rgbClr val="FF0000"/>
                </a:solidFill>
              </a:rPr>
              <a:t>State-transition graph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25000" lnSpcReduction="20000"/>
          </a:bodyPr>
          <a:lstStyle/>
          <a:p>
            <a:pPr>
              <a:buNone/>
            </a:pPr>
            <a:endParaRPr lang="en-CA" sz="2000" dirty="0" smtClean="0"/>
          </a:p>
          <a:p>
            <a:pPr>
              <a:buNone/>
            </a:pPr>
            <a:r>
              <a:rPr lang="en-CA" sz="9600" dirty="0" err="1" smtClean="0"/>
              <a:t>Int</a:t>
            </a:r>
            <a:r>
              <a:rPr lang="en-CA" sz="9600" dirty="0" smtClean="0"/>
              <a:t> </a:t>
            </a:r>
            <a:r>
              <a:rPr lang="en-CA" sz="9600" dirty="0" err="1" smtClean="0"/>
              <a:t>func</a:t>
            </a:r>
            <a:r>
              <a:rPr lang="en-CA" sz="9600" dirty="0" smtClean="0"/>
              <a:t>(UINT </a:t>
            </a:r>
            <a:r>
              <a:rPr lang="en-CA" sz="9600" dirty="0" err="1" smtClean="0"/>
              <a:t>val</a:t>
            </a:r>
            <a:r>
              <a:rPr lang="en-CA" sz="9600" dirty="0" smtClean="0"/>
              <a:t>, </a:t>
            </a:r>
            <a:r>
              <a:rPr lang="en-CA" sz="9600" dirty="0" err="1" smtClean="0"/>
              <a:t>int</a:t>
            </a:r>
            <a:r>
              <a:rPr lang="en-CA" sz="9600" dirty="0" smtClean="0"/>
              <a:t> mode)	</a:t>
            </a:r>
            <a:endParaRPr lang="en-CA" sz="9600" b="1" dirty="0" smtClean="0"/>
          </a:p>
          <a:p>
            <a:pPr>
              <a:buNone/>
            </a:pPr>
            <a:r>
              <a:rPr lang="en-CA" sz="9600" dirty="0" smtClean="0"/>
              <a:t>{</a:t>
            </a:r>
          </a:p>
          <a:p>
            <a:pPr>
              <a:buNone/>
            </a:pPr>
            <a:r>
              <a:rPr lang="en-CA" sz="9600" dirty="0" smtClean="0"/>
              <a:t>1. UINT size, pad = 0;	</a:t>
            </a:r>
          </a:p>
          <a:p>
            <a:pPr>
              <a:buNone/>
            </a:pPr>
            <a:r>
              <a:rPr lang="en-CA" sz="9600" dirty="0" smtClean="0"/>
              <a:t>2. if (</a:t>
            </a:r>
            <a:r>
              <a:rPr lang="en-CA" sz="9600" dirty="0" err="1" smtClean="0"/>
              <a:t>val</a:t>
            </a:r>
            <a:r>
              <a:rPr lang="en-CA" sz="9600" dirty="0" smtClean="0"/>
              <a:t> &gt; 8) return ERR;	</a:t>
            </a:r>
          </a:p>
          <a:p>
            <a:pPr>
              <a:buNone/>
            </a:pPr>
            <a:r>
              <a:rPr lang="en-CA" sz="9600" dirty="0" smtClean="0"/>
              <a:t>3. if (mode == M32) </a:t>
            </a:r>
          </a:p>
          <a:p>
            <a:pPr>
              <a:buNone/>
            </a:pPr>
            <a:r>
              <a:rPr lang="en-CA" sz="9600" dirty="0" smtClean="0"/>
              <a:t>4.  pad = </a:t>
            </a:r>
            <a:r>
              <a:rPr lang="en-CA" sz="9600" dirty="0" err="1" smtClean="0"/>
              <a:t>sizeof</a:t>
            </a:r>
            <a:r>
              <a:rPr lang="en-CA" sz="9600" dirty="0" smtClean="0"/>
              <a:t>(T32);	</a:t>
            </a:r>
          </a:p>
          <a:p>
            <a:pPr>
              <a:buNone/>
            </a:pPr>
            <a:r>
              <a:rPr lang="en-CA" sz="9600" dirty="0" smtClean="0"/>
              <a:t>5. else if (mode == M64) </a:t>
            </a:r>
          </a:p>
          <a:p>
            <a:pPr>
              <a:buNone/>
            </a:pPr>
            <a:r>
              <a:rPr lang="en-CA" sz="9600" dirty="0" smtClean="0"/>
              <a:t>6.   pad = </a:t>
            </a:r>
            <a:r>
              <a:rPr lang="en-CA" sz="9600" dirty="0" err="1" smtClean="0"/>
              <a:t>sizeof</a:t>
            </a:r>
            <a:r>
              <a:rPr lang="en-CA" sz="9600" dirty="0" smtClean="0"/>
              <a:t>(T64);	</a:t>
            </a:r>
          </a:p>
          <a:p>
            <a:pPr>
              <a:buNone/>
            </a:pPr>
            <a:r>
              <a:rPr lang="en-CA" sz="9600" dirty="0" smtClean="0"/>
              <a:t>7. size = </a:t>
            </a:r>
            <a:r>
              <a:rPr lang="en-CA" sz="9600" dirty="0" err="1" smtClean="0"/>
              <a:t>val</a:t>
            </a:r>
            <a:r>
              <a:rPr lang="en-CA" sz="9600" dirty="0" smtClean="0"/>
              <a:t>*2 + pad;		</a:t>
            </a:r>
          </a:p>
          <a:p>
            <a:pPr>
              <a:buNone/>
            </a:pPr>
            <a:r>
              <a:rPr lang="en-CA" sz="9600" dirty="0" smtClean="0"/>
              <a:t>8. PTYPE </a:t>
            </a:r>
            <a:r>
              <a:rPr lang="en-CA" sz="9600" dirty="0" err="1" smtClean="0"/>
              <a:t>ptr</a:t>
            </a:r>
            <a:r>
              <a:rPr lang="en-CA" sz="9600" dirty="0" smtClean="0"/>
              <a:t> = </a:t>
            </a:r>
            <a:r>
              <a:rPr lang="en-CA" sz="9600" dirty="0" err="1" smtClean="0"/>
              <a:t>Alloc</a:t>
            </a:r>
            <a:r>
              <a:rPr lang="en-CA" sz="9600" dirty="0" smtClean="0"/>
              <a:t>(size);</a:t>
            </a:r>
          </a:p>
          <a:p>
            <a:pPr>
              <a:buNone/>
            </a:pPr>
            <a:r>
              <a:rPr lang="en-CA" sz="9600" dirty="0" smtClean="0"/>
              <a:t>(…)</a:t>
            </a:r>
          </a:p>
          <a:p>
            <a:pPr>
              <a:buNone/>
            </a:pPr>
            <a:endParaRPr lang="en-CA" sz="9600" dirty="0" smtClean="0"/>
          </a:p>
          <a:p>
            <a:pPr>
              <a:buNone/>
            </a:pPr>
            <a:r>
              <a:rPr lang="en-CA" sz="9600" dirty="0" smtClean="0">
                <a:solidFill>
                  <a:srgbClr val="FF0000"/>
                </a:solidFill>
              </a:rPr>
              <a:t>We can reach a state where</a:t>
            </a:r>
          </a:p>
          <a:p>
            <a:pPr>
              <a:buNone/>
            </a:pPr>
            <a:r>
              <a:rPr lang="en-CA" sz="9600" dirty="0" smtClean="0">
                <a:solidFill>
                  <a:srgbClr val="FF0000"/>
                </a:solidFill>
              </a:rPr>
              <a:t>G (</a:t>
            </a:r>
            <a:r>
              <a:rPr lang="en-CA" sz="9600" dirty="0" err="1" smtClean="0">
                <a:solidFill>
                  <a:srgbClr val="FF0000"/>
                </a:solidFill>
              </a:rPr>
              <a:t>Alloc</a:t>
            </a:r>
            <a:r>
              <a:rPr lang="en-CA" sz="9600" dirty="0" smtClean="0">
                <a:solidFill>
                  <a:srgbClr val="FF0000"/>
                </a:solidFill>
              </a:rPr>
              <a:t>(x)=&gt; (x != 0)) is false	</a:t>
            </a:r>
          </a:p>
          <a:p>
            <a:pPr>
              <a:buNone/>
            </a:pPr>
            <a:endParaRPr lang="en-CA" sz="2000" dirty="0" smtClean="0"/>
          </a:p>
          <a:p>
            <a:pPr>
              <a:buNone/>
            </a:pPr>
            <a:endParaRPr lang="en-CA" sz="2000" dirty="0" smtClean="0"/>
          </a:p>
          <a:p>
            <a:pPr>
              <a:buNone/>
            </a:pPr>
            <a:r>
              <a:rPr lang="en-CA" sz="2000" dirty="0" smtClean="0"/>
              <a:t>                                 </a:t>
            </a:r>
          </a:p>
          <a:p>
            <a:pPr>
              <a:buNone/>
            </a:pPr>
            <a:endParaRPr lang="en-CA" sz="2000" dirty="0" smtClean="0"/>
          </a:p>
          <a:p>
            <a:pPr>
              <a:buNone/>
            </a:pPr>
            <a:endParaRPr lang="en-CA" sz="2000" dirty="0" smtClean="0"/>
          </a:p>
          <a:p>
            <a:pPr>
              <a:buNone/>
            </a:pPr>
            <a:endParaRPr lang="en-CA" sz="2000" dirty="0" smtClean="0"/>
          </a:p>
          <a:p>
            <a:pPr>
              <a:buNone/>
            </a:pPr>
            <a:r>
              <a:rPr lang="en-CA" sz="2000" dirty="0" smtClean="0"/>
              <a:t>                                                                     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sz="half" idx="2"/>
          </p:nvPr>
        </p:nvSpPr>
        <p:spPr>
          <a:xfrm>
            <a:off x="4495800" y="1371600"/>
            <a:ext cx="4343400" cy="5410200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en-CA" b="1" dirty="0" smtClean="0"/>
              <a:t>                                                          </a:t>
            </a:r>
          </a:p>
          <a:p>
            <a:pPr>
              <a:buNone/>
            </a:pPr>
            <a:endParaRPr lang="en-CA" b="1" dirty="0" smtClean="0"/>
          </a:p>
          <a:p>
            <a:pPr>
              <a:buNone/>
            </a:pPr>
            <a:endParaRPr lang="en-CA" b="1" dirty="0" smtClean="0"/>
          </a:p>
          <a:p>
            <a:pPr>
              <a:buNone/>
            </a:pPr>
            <a:endParaRPr lang="en-CA" b="1" dirty="0" smtClean="0"/>
          </a:p>
          <a:p>
            <a:pPr>
              <a:buNone/>
            </a:pPr>
            <a:endParaRPr lang="en-CA" b="1" dirty="0" smtClean="0"/>
          </a:p>
          <a:p>
            <a:pPr>
              <a:buNone/>
            </a:pPr>
            <a:endParaRPr lang="en-CA" b="1" dirty="0" smtClean="0"/>
          </a:p>
          <a:p>
            <a:pPr>
              <a:buNone/>
            </a:pPr>
            <a:endParaRPr lang="en-CA" b="1" dirty="0" smtClean="0"/>
          </a:p>
          <a:p>
            <a:pPr>
              <a:buNone/>
            </a:pPr>
            <a:endParaRPr lang="en-CA" b="1" dirty="0" smtClean="0"/>
          </a:p>
          <a:p>
            <a:pPr>
              <a:buNone/>
            </a:pPr>
            <a:endParaRPr lang="en-CA" b="1" dirty="0" smtClean="0"/>
          </a:p>
          <a:p>
            <a:pPr>
              <a:buNone/>
            </a:pPr>
            <a:r>
              <a:rPr lang="en-CA" b="1" dirty="0" smtClean="0"/>
              <a:t>                                                              </a:t>
            </a:r>
          </a:p>
          <a:p>
            <a:pPr>
              <a:buNone/>
            </a:pPr>
            <a:endParaRPr lang="en-CA" b="1" dirty="0" smtClean="0"/>
          </a:p>
          <a:p>
            <a:pPr>
              <a:buNone/>
            </a:pPr>
            <a:endParaRPr lang="en-CA" b="1" dirty="0" smtClean="0"/>
          </a:p>
          <a:p>
            <a:pPr>
              <a:buNone/>
            </a:pPr>
            <a:endParaRPr lang="en-CA" b="1" dirty="0" smtClean="0"/>
          </a:p>
          <a:p>
            <a:pPr>
              <a:buNone/>
            </a:pPr>
            <a:endParaRPr lang="en-CA" b="1" dirty="0" smtClean="0"/>
          </a:p>
          <a:p>
            <a:pPr>
              <a:buNone/>
            </a:pPr>
            <a:endParaRPr lang="en-CA" b="1" dirty="0" smtClean="0"/>
          </a:p>
          <a:p>
            <a:pPr>
              <a:buNone/>
            </a:pPr>
            <a:endParaRPr lang="en-CA" b="1" dirty="0" smtClean="0"/>
          </a:p>
          <a:p>
            <a:pPr>
              <a:buNone/>
            </a:pPr>
            <a:r>
              <a:rPr lang="en-CA" b="1" dirty="0" smtClean="0"/>
              <a:t>                                                               </a:t>
            </a:r>
          </a:p>
          <a:p>
            <a:pPr>
              <a:buNone/>
            </a:pPr>
            <a:endParaRPr lang="en-CA" b="1" dirty="0" smtClean="0"/>
          </a:p>
          <a:p>
            <a:pPr>
              <a:buNone/>
            </a:pPr>
            <a:endParaRPr lang="en-CA" b="1" dirty="0" smtClean="0"/>
          </a:p>
          <a:p>
            <a:pPr>
              <a:buNone/>
            </a:pPr>
            <a:endParaRPr lang="en-CA" b="1" dirty="0" smtClean="0"/>
          </a:p>
          <a:p>
            <a:pPr>
              <a:buNone/>
            </a:pPr>
            <a:endParaRPr lang="en-CA" b="1" dirty="0" smtClean="0"/>
          </a:p>
          <a:p>
            <a:pPr>
              <a:buNone/>
            </a:pPr>
            <a:endParaRPr lang="en-CA" b="1" dirty="0" smtClean="0"/>
          </a:p>
          <a:p>
            <a:pPr>
              <a:buNone/>
            </a:pPr>
            <a:endParaRPr lang="en-CA" b="1" dirty="0" smtClean="0"/>
          </a:p>
          <a:p>
            <a:pPr>
              <a:buNone/>
            </a:pPr>
            <a:endParaRPr lang="en-CA" b="1" dirty="0" smtClean="0"/>
          </a:p>
          <a:p>
            <a:pPr>
              <a:buNone/>
            </a:pPr>
            <a:endParaRPr lang="en-CA" b="1" dirty="0" smtClean="0"/>
          </a:p>
          <a:p>
            <a:pPr>
              <a:buNone/>
            </a:pPr>
            <a:endParaRPr lang="en-CA" b="1" dirty="0" smtClean="0"/>
          </a:p>
          <a:p>
            <a:pPr>
              <a:buNone/>
            </a:pPr>
            <a:endParaRPr lang="en-CA" b="1" dirty="0" smtClean="0"/>
          </a:p>
          <a:p>
            <a:pPr>
              <a:buNone/>
            </a:pPr>
            <a:endParaRPr lang="en-CA" b="1" dirty="0" smtClean="0"/>
          </a:p>
          <a:p>
            <a:pPr>
              <a:buNone/>
            </a:pPr>
            <a:endParaRPr lang="en-CA" b="1" dirty="0" smtClean="0"/>
          </a:p>
          <a:p>
            <a:pPr>
              <a:buNone/>
            </a:pPr>
            <a:endParaRPr lang="en-CA" b="1" dirty="0" smtClean="0"/>
          </a:p>
          <a:p>
            <a:pPr>
              <a:buNone/>
            </a:pPr>
            <a:endParaRPr lang="en-CA" b="1" dirty="0" smtClean="0"/>
          </a:p>
          <a:p>
            <a:pPr>
              <a:buNone/>
            </a:pPr>
            <a:endParaRPr lang="en-CA" b="1" dirty="0" smtClean="0"/>
          </a:p>
          <a:p>
            <a:pPr>
              <a:buNone/>
            </a:pPr>
            <a:endParaRPr lang="en-CA" b="1" dirty="0" smtClean="0"/>
          </a:p>
          <a:p>
            <a:pPr>
              <a:buNone/>
            </a:pPr>
            <a:endParaRPr lang="en-CA" b="1" dirty="0" smtClean="0"/>
          </a:p>
          <a:p>
            <a:pPr>
              <a:buNone/>
            </a:pPr>
            <a:endParaRPr lang="en-CA" b="1" dirty="0" smtClean="0"/>
          </a:p>
          <a:p>
            <a:pPr>
              <a:buNone/>
            </a:pPr>
            <a:endParaRPr lang="en-CA" b="1" dirty="0" smtClean="0"/>
          </a:p>
          <a:p>
            <a:pPr>
              <a:buNone/>
            </a:pPr>
            <a:endParaRPr lang="en-CA" b="1" dirty="0" smtClean="0"/>
          </a:p>
          <a:p>
            <a:pPr>
              <a:buNone/>
            </a:pPr>
            <a:r>
              <a:rPr lang="en-CA" b="1" dirty="0" smtClean="0"/>
              <a:t>                           </a:t>
            </a:r>
            <a:endParaRPr lang="en-CA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26</a:t>
            </a:fld>
            <a:endParaRPr lang="en-US"/>
          </a:p>
        </p:txBody>
      </p:sp>
      <p:sp>
        <p:nvSpPr>
          <p:cNvPr id="22" name="Rectangle 21"/>
          <p:cNvSpPr/>
          <p:nvPr/>
        </p:nvSpPr>
        <p:spPr>
          <a:xfrm>
            <a:off x="5943600" y="3124200"/>
            <a:ext cx="12192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100" dirty="0" smtClean="0">
                <a:solidFill>
                  <a:schemeClr val="tx1"/>
                </a:solidFill>
              </a:rPr>
              <a:t>0 &lt;= VAL &lt;= 8</a:t>
            </a:r>
          </a:p>
          <a:p>
            <a:pPr algn="ctr"/>
            <a:r>
              <a:rPr lang="en-CA" sz="1100" dirty="0" smtClean="0">
                <a:solidFill>
                  <a:schemeClr val="tx1"/>
                </a:solidFill>
              </a:rPr>
              <a:t>PAD = sizeof(T32)</a:t>
            </a:r>
          </a:p>
          <a:p>
            <a:pPr algn="ctr"/>
            <a:r>
              <a:rPr lang="en-CA" sz="1100" dirty="0" smtClean="0">
                <a:solidFill>
                  <a:schemeClr val="tx1"/>
                </a:solidFill>
              </a:rPr>
              <a:t>MODE = M32</a:t>
            </a:r>
            <a:endParaRPr lang="en-CA" sz="1100" dirty="0">
              <a:solidFill>
                <a:schemeClr val="tx1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7543800" y="3048000"/>
            <a:ext cx="1295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200" dirty="0" smtClean="0">
                <a:solidFill>
                  <a:schemeClr val="tx1"/>
                </a:solidFill>
              </a:rPr>
              <a:t>0 &lt;= VAL &lt;= 8</a:t>
            </a:r>
          </a:p>
          <a:p>
            <a:pPr algn="ctr"/>
            <a:r>
              <a:rPr lang="en-CA" sz="1200" dirty="0" smtClean="0">
                <a:solidFill>
                  <a:schemeClr val="tx1"/>
                </a:solidFill>
              </a:rPr>
              <a:t>PAD = sizeof(T64)</a:t>
            </a:r>
          </a:p>
          <a:p>
            <a:pPr algn="ctr"/>
            <a:r>
              <a:rPr lang="en-CA" sz="1200" dirty="0" smtClean="0">
                <a:solidFill>
                  <a:schemeClr val="tx1"/>
                </a:solidFill>
              </a:rPr>
              <a:t>MODE = M64</a:t>
            </a:r>
            <a:endParaRPr lang="en-CA" sz="1200" dirty="0">
              <a:solidFill>
                <a:schemeClr val="tx1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4191000" y="4267200"/>
            <a:ext cx="1295400" cy="838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200" dirty="0" smtClean="0">
                <a:solidFill>
                  <a:schemeClr val="tx1"/>
                </a:solidFill>
              </a:rPr>
              <a:t>…</a:t>
            </a:r>
          </a:p>
          <a:p>
            <a:pPr algn="ctr"/>
            <a:r>
              <a:rPr lang="en-CA" sz="1200" dirty="0" smtClean="0">
                <a:solidFill>
                  <a:schemeClr val="tx1"/>
                </a:solidFill>
              </a:rPr>
              <a:t>0 &lt;= SIZE &lt;= 16</a:t>
            </a:r>
            <a:endParaRPr lang="en-CA" sz="1200" dirty="0">
              <a:solidFill>
                <a:schemeClr val="tx1"/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5791200" y="4267200"/>
            <a:ext cx="1524000" cy="838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200" dirty="0" smtClean="0">
                <a:solidFill>
                  <a:schemeClr val="tx1"/>
                </a:solidFill>
              </a:rPr>
              <a:t>…</a:t>
            </a:r>
          </a:p>
          <a:p>
            <a:pPr algn="ctr"/>
            <a:r>
              <a:rPr lang="en-CA" sz="1200" dirty="0" err="1" smtClean="0">
                <a:solidFill>
                  <a:schemeClr val="tx1"/>
                </a:solidFill>
              </a:rPr>
              <a:t>sizeof</a:t>
            </a:r>
            <a:r>
              <a:rPr lang="en-CA" sz="1200" dirty="0" smtClean="0">
                <a:solidFill>
                  <a:schemeClr val="tx1"/>
                </a:solidFill>
              </a:rPr>
              <a:t>(T32) &lt;= SIZE &lt;= 16 + </a:t>
            </a:r>
            <a:r>
              <a:rPr lang="en-CA" sz="1200" dirty="0" err="1" smtClean="0">
                <a:solidFill>
                  <a:schemeClr val="tx1"/>
                </a:solidFill>
              </a:rPr>
              <a:t>sizeof</a:t>
            </a:r>
            <a:r>
              <a:rPr lang="en-CA" sz="1200" dirty="0" smtClean="0">
                <a:solidFill>
                  <a:schemeClr val="tx1"/>
                </a:solidFill>
              </a:rPr>
              <a:t>(T32) </a:t>
            </a:r>
            <a:endParaRPr lang="en-CA" sz="1200" dirty="0">
              <a:solidFill>
                <a:schemeClr val="tx1"/>
              </a:solidFill>
            </a:endParaRPr>
          </a:p>
        </p:txBody>
      </p:sp>
      <p:cxnSp>
        <p:nvCxnSpPr>
          <p:cNvPr id="38" name="Elbow Connector 37"/>
          <p:cNvCxnSpPr>
            <a:stCxn id="37" idx="3"/>
            <a:endCxn id="24" idx="1"/>
          </p:cNvCxnSpPr>
          <p:nvPr/>
        </p:nvCxnSpPr>
        <p:spPr>
          <a:xfrm>
            <a:off x="7239000" y="2590800"/>
            <a:ext cx="304800" cy="914400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>
            <a:endCxn id="29" idx="0"/>
          </p:cNvCxnSpPr>
          <p:nvPr/>
        </p:nvCxnSpPr>
        <p:spPr>
          <a:xfrm rot="16200000" flipH="1">
            <a:off x="6134894" y="3848894"/>
            <a:ext cx="762000" cy="74612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Elbow Connector 40"/>
          <p:cNvCxnSpPr>
            <a:stCxn id="37" idx="1"/>
            <a:endCxn id="25" idx="0"/>
          </p:cNvCxnSpPr>
          <p:nvPr/>
        </p:nvCxnSpPr>
        <p:spPr>
          <a:xfrm rot="10800000" flipV="1">
            <a:off x="4838700" y="2590800"/>
            <a:ext cx="1104900" cy="1676400"/>
          </a:xfrm>
          <a:prstGeom prst="bentConnector2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Rectangle 73"/>
          <p:cNvSpPr/>
          <p:nvPr/>
        </p:nvSpPr>
        <p:spPr>
          <a:xfrm>
            <a:off x="7467600" y="4267200"/>
            <a:ext cx="1524000" cy="838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200" dirty="0" smtClean="0">
                <a:solidFill>
                  <a:schemeClr val="tx1"/>
                </a:solidFill>
              </a:rPr>
              <a:t>…</a:t>
            </a:r>
          </a:p>
          <a:p>
            <a:pPr algn="ctr"/>
            <a:r>
              <a:rPr lang="en-CA" sz="1200" dirty="0" err="1" smtClean="0">
                <a:solidFill>
                  <a:schemeClr val="tx1"/>
                </a:solidFill>
              </a:rPr>
              <a:t>sizeof</a:t>
            </a:r>
            <a:r>
              <a:rPr lang="en-CA" sz="1200" dirty="0" smtClean="0">
                <a:solidFill>
                  <a:schemeClr val="tx1"/>
                </a:solidFill>
              </a:rPr>
              <a:t>(T64) &lt;= SIZE &lt;= 16 + sizeof(T64) </a:t>
            </a:r>
            <a:endParaRPr lang="en-CA" sz="1200" dirty="0">
              <a:solidFill>
                <a:schemeClr val="tx1"/>
              </a:solidFill>
            </a:endParaRPr>
          </a:p>
        </p:txBody>
      </p:sp>
      <p:cxnSp>
        <p:nvCxnSpPr>
          <p:cNvPr id="76" name="Straight Arrow Connector 75"/>
          <p:cNvCxnSpPr>
            <a:stCxn id="24" idx="2"/>
            <a:endCxn id="74" idx="0"/>
          </p:cNvCxnSpPr>
          <p:nvPr/>
        </p:nvCxnSpPr>
        <p:spPr>
          <a:xfrm rot="16200000" flipH="1">
            <a:off x="8058150" y="4095750"/>
            <a:ext cx="304800" cy="38100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Rectangle 89"/>
          <p:cNvSpPr/>
          <p:nvPr/>
        </p:nvSpPr>
        <p:spPr>
          <a:xfrm>
            <a:off x="4800600" y="5715000"/>
            <a:ext cx="1676400" cy="685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b="1" dirty="0" smtClean="0">
                <a:solidFill>
                  <a:srgbClr val="FF0000"/>
                </a:solidFill>
              </a:rPr>
              <a:t>0 &lt;= size &lt;= 16</a:t>
            </a:r>
          </a:p>
          <a:p>
            <a:pPr algn="ctr"/>
            <a:r>
              <a:rPr lang="en-CA" b="1" dirty="0" smtClean="0">
                <a:solidFill>
                  <a:srgbClr val="FF0000"/>
                </a:solidFill>
              </a:rPr>
              <a:t>ALLOC(size) </a:t>
            </a:r>
          </a:p>
        </p:txBody>
      </p:sp>
      <p:cxnSp>
        <p:nvCxnSpPr>
          <p:cNvPr id="92" name="Straight Arrow Connector 91"/>
          <p:cNvCxnSpPr>
            <a:stCxn id="25" idx="2"/>
            <a:endCxn id="90" idx="0"/>
          </p:cNvCxnSpPr>
          <p:nvPr/>
        </p:nvCxnSpPr>
        <p:spPr>
          <a:xfrm rot="16200000" flipH="1">
            <a:off x="4933950" y="5010150"/>
            <a:ext cx="609600" cy="800100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Rectangle 94"/>
          <p:cNvSpPr/>
          <p:nvPr/>
        </p:nvSpPr>
        <p:spPr>
          <a:xfrm>
            <a:off x="7086600" y="5791200"/>
            <a:ext cx="1143000" cy="685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/>
              <a:t>(…)</a:t>
            </a:r>
            <a:endParaRPr lang="en-CA" dirty="0"/>
          </a:p>
        </p:txBody>
      </p:sp>
      <p:cxnSp>
        <p:nvCxnSpPr>
          <p:cNvPr id="97" name="Straight Arrow Connector 96"/>
          <p:cNvCxnSpPr>
            <a:stCxn id="29" idx="2"/>
            <a:endCxn id="95" idx="0"/>
          </p:cNvCxnSpPr>
          <p:nvPr/>
        </p:nvCxnSpPr>
        <p:spPr>
          <a:xfrm rot="16200000" flipH="1">
            <a:off x="6762750" y="4895850"/>
            <a:ext cx="685800" cy="1104900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Arrow Connector 99"/>
          <p:cNvCxnSpPr>
            <a:stCxn id="74" idx="2"/>
            <a:endCxn id="95" idx="0"/>
          </p:cNvCxnSpPr>
          <p:nvPr/>
        </p:nvCxnSpPr>
        <p:spPr>
          <a:xfrm rot="5400000">
            <a:off x="7600950" y="5162550"/>
            <a:ext cx="685800" cy="571500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5" name="Rectangle 114"/>
          <p:cNvSpPr/>
          <p:nvPr/>
        </p:nvSpPr>
        <p:spPr>
          <a:xfrm>
            <a:off x="5867400" y="1371600"/>
            <a:ext cx="1371600" cy="685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200" b="1" dirty="0" smtClean="0">
                <a:solidFill>
                  <a:schemeClr val="tx1"/>
                </a:solidFill>
              </a:rPr>
              <a:t>Initial state</a:t>
            </a:r>
          </a:p>
          <a:p>
            <a:pPr algn="ctr"/>
            <a:r>
              <a:rPr lang="en-CA" sz="1200" dirty="0" smtClean="0">
                <a:solidFill>
                  <a:schemeClr val="tx1"/>
                </a:solidFill>
              </a:rPr>
              <a:t>PAD = 0</a:t>
            </a:r>
          </a:p>
          <a:p>
            <a:pPr algn="ctr"/>
            <a:r>
              <a:rPr lang="en-CA" sz="1200" dirty="0" smtClean="0">
                <a:solidFill>
                  <a:schemeClr val="tx1"/>
                </a:solidFill>
              </a:rPr>
              <a:t>0 &lt;= VAL</a:t>
            </a:r>
            <a:endParaRPr lang="en-CA" sz="1200" dirty="0">
              <a:solidFill>
                <a:schemeClr val="tx1"/>
              </a:solidFill>
            </a:endParaRPr>
          </a:p>
        </p:txBody>
      </p:sp>
      <p:cxnSp>
        <p:nvCxnSpPr>
          <p:cNvPr id="129" name="Straight Arrow Connector 128"/>
          <p:cNvCxnSpPr>
            <a:stCxn id="115" idx="2"/>
            <a:endCxn id="37" idx="0"/>
          </p:cNvCxnSpPr>
          <p:nvPr/>
        </p:nvCxnSpPr>
        <p:spPr>
          <a:xfrm rot="16200000" flipH="1">
            <a:off x="6457950" y="2152650"/>
            <a:ext cx="228600" cy="38100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Rectangle 36"/>
          <p:cNvSpPr/>
          <p:nvPr/>
        </p:nvSpPr>
        <p:spPr>
          <a:xfrm>
            <a:off x="5943600" y="2286000"/>
            <a:ext cx="1295400" cy="609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200" dirty="0" smtClean="0">
                <a:solidFill>
                  <a:schemeClr val="tx1"/>
                </a:solidFill>
              </a:rPr>
              <a:t>PAD = 0</a:t>
            </a:r>
          </a:p>
          <a:p>
            <a:pPr algn="ctr"/>
            <a:r>
              <a:rPr lang="en-CA" sz="1200" dirty="0" smtClean="0">
                <a:solidFill>
                  <a:schemeClr val="tx1"/>
                </a:solidFill>
              </a:rPr>
              <a:t>0 &lt;= VAL &lt;= 8</a:t>
            </a:r>
            <a:endParaRPr lang="en-CA" sz="1200" dirty="0">
              <a:solidFill>
                <a:schemeClr val="tx1"/>
              </a:solidFill>
            </a:endParaRPr>
          </a:p>
        </p:txBody>
      </p:sp>
      <p:cxnSp>
        <p:nvCxnSpPr>
          <p:cNvPr id="52" name="Straight Arrow Connector 51"/>
          <p:cNvCxnSpPr>
            <a:stCxn id="37" idx="2"/>
            <a:endCxn id="22" idx="0"/>
          </p:cNvCxnSpPr>
          <p:nvPr/>
        </p:nvCxnSpPr>
        <p:spPr>
          <a:xfrm rot="5400000">
            <a:off x="6457950" y="2990850"/>
            <a:ext cx="228600" cy="38100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>
                <a:solidFill>
                  <a:srgbClr val="FF0000"/>
                </a:solidFill>
              </a:rPr>
              <a:t>Automated techniques (3)</a:t>
            </a:r>
            <a:br>
              <a:rPr lang="en-CA" dirty="0" smtClean="0">
                <a:solidFill>
                  <a:srgbClr val="FF0000"/>
                </a:solidFill>
              </a:rPr>
            </a:br>
            <a:r>
              <a:rPr lang="en-CA" dirty="0" smtClean="0">
                <a:solidFill>
                  <a:srgbClr val="FF0000"/>
                </a:solidFill>
              </a:rPr>
              <a:t>Theorem Proving (TP)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447800"/>
            <a:ext cx="8229600" cy="5029200"/>
          </a:xfrm>
        </p:spPr>
        <p:txBody>
          <a:bodyPr>
            <a:noAutofit/>
          </a:bodyPr>
          <a:lstStyle/>
          <a:p>
            <a:pPr marL="514350" indent="-514350">
              <a:buNone/>
            </a:pPr>
            <a:endParaRPr lang="en-CA" sz="1200" b="1" dirty="0" smtClean="0"/>
          </a:p>
          <a:p>
            <a:pPr marL="514350" indent="-514350"/>
            <a:r>
              <a:rPr lang="en-CA" sz="2400" dirty="0" smtClean="0"/>
              <a:t>TP is a mathematical technique of logical proof checking that can reason precisely about call-free/loop-free programs. </a:t>
            </a:r>
          </a:p>
          <a:p>
            <a:pPr marL="514350" indent="-514350"/>
            <a:r>
              <a:rPr lang="en-CA" sz="2400" dirty="0" smtClean="0"/>
              <a:t>A verification condition (VC) is constructed that captures all paths within each procedure of the analyzed program. </a:t>
            </a:r>
          </a:p>
          <a:p>
            <a:pPr marL="514350" indent="-514350"/>
            <a:r>
              <a:rPr lang="en-CA" sz="2400" dirty="0" smtClean="0"/>
              <a:t>Pre-conditions and post-conditions (e.g. assert(F)) are enforced/checked at specific program points.</a:t>
            </a:r>
          </a:p>
          <a:p>
            <a:pPr marL="914400" lvl="1" indent="-514350"/>
            <a:r>
              <a:rPr lang="en-CA" sz="2000" dirty="0" smtClean="0"/>
              <a:t>Pre/post-conditions can be written manually, </a:t>
            </a:r>
            <a:r>
              <a:rPr lang="en-CA" sz="2000" dirty="0" err="1" smtClean="0"/>
              <a:t>prover</a:t>
            </a:r>
            <a:r>
              <a:rPr lang="en-CA" sz="2000" dirty="0" smtClean="0"/>
              <a:t> will check them.</a:t>
            </a:r>
          </a:p>
          <a:p>
            <a:pPr marL="914400" lvl="1" indent="-514350"/>
            <a:r>
              <a:rPr lang="en-CA" sz="2000" dirty="0" smtClean="0"/>
              <a:t>We can write a wrapper tool that will also generate pre/post-conditions automatically when the program locations of interest can be easily guessed.</a:t>
            </a:r>
          </a:p>
          <a:p>
            <a:pPr marL="514350" indent="-514350"/>
            <a:endParaRPr lang="en-CA" sz="20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>
                <a:solidFill>
                  <a:srgbClr val="FF0000"/>
                </a:solidFill>
              </a:rPr>
              <a:t>Theorem proving 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447800"/>
            <a:ext cx="8229600" cy="5029200"/>
          </a:xfrm>
        </p:spPr>
        <p:txBody>
          <a:bodyPr>
            <a:noAutofit/>
          </a:bodyPr>
          <a:lstStyle/>
          <a:p>
            <a:pPr marL="514350" indent="-514350"/>
            <a:r>
              <a:rPr lang="en-CA" sz="2400" dirty="0" smtClean="0"/>
              <a:t>Checking a formula F can have two results:</a:t>
            </a:r>
          </a:p>
          <a:p>
            <a:pPr marL="514350" indent="-514350">
              <a:buNone/>
            </a:pPr>
            <a:endParaRPr lang="en-CA" sz="2400" dirty="0" smtClean="0"/>
          </a:p>
          <a:p>
            <a:pPr marL="914400" lvl="1" indent="-514350"/>
            <a:r>
              <a:rPr lang="en-CA" sz="2400" dirty="0" smtClean="0"/>
              <a:t>For program points of interest, no scenario can violate the requested pre/post condition. The program is free of such mistakes at checked program points. Or..</a:t>
            </a:r>
          </a:p>
          <a:p>
            <a:pPr marL="914400" lvl="1" indent="-514350"/>
            <a:r>
              <a:rPr lang="en-CA" sz="2400" dirty="0" smtClean="0"/>
              <a:t>We cannot prove F at some program point P, the verifier emits a warning and provide the counter-example (faulty) trace ending at P.</a:t>
            </a:r>
          </a:p>
          <a:p>
            <a:pPr marL="914400" lvl="1" indent="-514350"/>
            <a:endParaRPr lang="en-CA" sz="2400" b="1" dirty="0" smtClean="0"/>
          </a:p>
          <a:p>
            <a:pPr marL="514350" indent="-514350">
              <a:buNone/>
            </a:pPr>
            <a:r>
              <a:rPr lang="en-CA" sz="2000" b="1" dirty="0" smtClean="0"/>
              <a:t>Good: Precise technique (no approximation), scales well (modular analysis).</a:t>
            </a:r>
          </a:p>
          <a:p>
            <a:pPr marL="514350" indent="-514350">
              <a:buNone/>
            </a:pPr>
            <a:r>
              <a:rPr lang="en-CA" sz="2000" b="1" dirty="0" smtClean="0"/>
              <a:t>Bad: May require users to specify procedure contracts manually</a:t>
            </a:r>
          </a:p>
          <a:p>
            <a:pPr marL="514350" indent="-514350" algn="ctr">
              <a:buNone/>
            </a:pPr>
            <a:endParaRPr lang="en-CA" sz="2000" b="1" dirty="0" smtClean="0">
              <a:solidFill>
                <a:srgbClr val="FF0000"/>
              </a:solidFill>
            </a:endParaRPr>
          </a:p>
          <a:p>
            <a:pPr marL="514350" indent="-514350" algn="ctr">
              <a:buNone/>
            </a:pPr>
            <a:r>
              <a:rPr lang="en-CA" sz="2100" b="1" dirty="0" smtClean="0">
                <a:solidFill>
                  <a:srgbClr val="FF0000"/>
                </a:solidFill>
              </a:rPr>
              <a:t>We have applied TP on many kernel components (some of 1 million LOC)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28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>
                <a:solidFill>
                  <a:srgbClr val="FF0000"/>
                </a:solidFill>
              </a:rPr>
              <a:t>Dummy </a:t>
            </a:r>
            <a:r>
              <a:rPr lang="en-CA" smtClean="0">
                <a:solidFill>
                  <a:srgbClr val="FF0000"/>
                </a:solidFill>
              </a:rPr>
              <a:t>example reloaded</a:t>
            </a:r>
            <a:br>
              <a:rPr lang="en-CA" smtClean="0">
                <a:solidFill>
                  <a:srgbClr val="FF0000"/>
                </a:solidFill>
              </a:rPr>
            </a:br>
            <a:r>
              <a:rPr lang="en-CA" smtClean="0">
                <a:solidFill>
                  <a:srgbClr val="FF0000"/>
                </a:solidFill>
              </a:rPr>
              <a:t>Logical </a:t>
            </a:r>
            <a:r>
              <a:rPr lang="en-CA" dirty="0" smtClean="0">
                <a:solidFill>
                  <a:srgbClr val="FF0000"/>
                </a:solidFill>
              </a:rPr>
              <a:t>inference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1"/>
            <a:ext cx="8915400" cy="4191000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CA" sz="2200" dirty="0" err="1" smtClean="0"/>
              <a:t>int</a:t>
            </a:r>
            <a:r>
              <a:rPr lang="en-CA" sz="2200" dirty="0" smtClean="0"/>
              <a:t> f(UINT </a:t>
            </a:r>
            <a:r>
              <a:rPr lang="en-CA" sz="2200" dirty="0" err="1" smtClean="0"/>
              <a:t>val</a:t>
            </a:r>
            <a:r>
              <a:rPr lang="en-CA" sz="2200" dirty="0" smtClean="0"/>
              <a:t>, </a:t>
            </a:r>
            <a:r>
              <a:rPr lang="en-CA" sz="2200" dirty="0" err="1" smtClean="0"/>
              <a:t>bool</a:t>
            </a:r>
            <a:r>
              <a:rPr lang="en-CA" sz="2200" dirty="0" smtClean="0"/>
              <a:t> mode)	</a:t>
            </a:r>
            <a:endParaRPr lang="en-CA" sz="2200" b="1" dirty="0" smtClean="0"/>
          </a:p>
          <a:p>
            <a:pPr>
              <a:buNone/>
            </a:pPr>
            <a:r>
              <a:rPr lang="en-CA" sz="2200" dirty="0" smtClean="0"/>
              <a:t>{</a:t>
            </a:r>
          </a:p>
          <a:p>
            <a:pPr>
              <a:buNone/>
            </a:pPr>
            <a:r>
              <a:rPr lang="en-CA" sz="2200" dirty="0" smtClean="0"/>
              <a:t>UINT size, pad = 0;	</a:t>
            </a:r>
          </a:p>
          <a:p>
            <a:pPr>
              <a:buNone/>
            </a:pPr>
            <a:r>
              <a:rPr lang="en-CA" sz="2200" dirty="0" smtClean="0"/>
              <a:t>if (</a:t>
            </a:r>
            <a:r>
              <a:rPr lang="en-CA" sz="2200" dirty="0" err="1" smtClean="0"/>
              <a:t>val</a:t>
            </a:r>
            <a:r>
              <a:rPr lang="en-CA" sz="2200" dirty="0" smtClean="0"/>
              <a:t> &gt; 8) return ERR;	</a:t>
            </a:r>
          </a:p>
          <a:p>
            <a:pPr>
              <a:buNone/>
            </a:pPr>
            <a:r>
              <a:rPr lang="en-CA" sz="2200" dirty="0" smtClean="0"/>
              <a:t>size = </a:t>
            </a:r>
            <a:r>
              <a:rPr lang="en-CA" sz="2200" dirty="0" err="1" smtClean="0"/>
              <a:t>val</a:t>
            </a:r>
            <a:r>
              <a:rPr lang="en-CA" sz="2200" dirty="0" smtClean="0"/>
              <a:t> * 2;		</a:t>
            </a:r>
          </a:p>
          <a:p>
            <a:pPr>
              <a:buNone/>
            </a:pPr>
            <a:r>
              <a:rPr lang="en-CA" sz="2200" dirty="0" smtClean="0"/>
              <a:t>if (mode == M32) </a:t>
            </a:r>
          </a:p>
          <a:p>
            <a:pPr>
              <a:buNone/>
            </a:pPr>
            <a:r>
              <a:rPr lang="en-CA" sz="2200" dirty="0" smtClean="0"/>
              <a:t>  pad = </a:t>
            </a:r>
            <a:r>
              <a:rPr lang="en-CA" sz="2200" dirty="0" err="1" smtClean="0"/>
              <a:t>sizeof</a:t>
            </a:r>
            <a:r>
              <a:rPr lang="en-CA" sz="2200" dirty="0" smtClean="0"/>
              <a:t>(T32);	</a:t>
            </a:r>
          </a:p>
          <a:p>
            <a:pPr>
              <a:buNone/>
            </a:pPr>
            <a:r>
              <a:rPr lang="en-CA" sz="2200" dirty="0" smtClean="0"/>
              <a:t>else if (mode == M64) </a:t>
            </a:r>
          </a:p>
          <a:p>
            <a:pPr>
              <a:buNone/>
            </a:pPr>
            <a:r>
              <a:rPr lang="en-CA" sz="2200" dirty="0" smtClean="0"/>
              <a:t>   pad = </a:t>
            </a:r>
            <a:r>
              <a:rPr lang="en-CA" sz="2200" dirty="0" err="1" smtClean="0"/>
              <a:t>sizeof</a:t>
            </a:r>
            <a:r>
              <a:rPr lang="en-CA" sz="2200" dirty="0" smtClean="0"/>
              <a:t>(T64);	</a:t>
            </a:r>
          </a:p>
          <a:p>
            <a:pPr>
              <a:buNone/>
            </a:pPr>
            <a:r>
              <a:rPr lang="en-CA" sz="2200" dirty="0" smtClean="0"/>
              <a:t>size += pad;				</a:t>
            </a:r>
          </a:p>
          <a:p>
            <a:pPr>
              <a:buNone/>
            </a:pPr>
            <a:r>
              <a:rPr lang="en-CA" sz="2200" dirty="0" smtClean="0"/>
              <a:t>PTYPE </a:t>
            </a:r>
            <a:r>
              <a:rPr lang="en-CA" sz="2200" dirty="0" err="1" smtClean="0"/>
              <a:t>ptr</a:t>
            </a:r>
            <a:r>
              <a:rPr lang="en-CA" sz="2200" dirty="0" smtClean="0"/>
              <a:t> = </a:t>
            </a:r>
            <a:r>
              <a:rPr lang="en-CA" sz="2200" dirty="0" err="1" smtClean="0"/>
              <a:t>Alloc</a:t>
            </a:r>
            <a:r>
              <a:rPr lang="en-CA" sz="2200" dirty="0" smtClean="0"/>
              <a:t>(size);			</a:t>
            </a:r>
            <a:endParaRPr lang="en-CA" sz="2200" b="1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en-CA" sz="2200" dirty="0" smtClean="0"/>
              <a:t>				 __requires(size != 0)</a:t>
            </a:r>
          </a:p>
          <a:p>
            <a:pPr>
              <a:buNone/>
            </a:pPr>
            <a:r>
              <a:rPr lang="en-CA" sz="2200" dirty="0" smtClean="0"/>
              <a:t>(…)</a:t>
            </a:r>
          </a:p>
          <a:p>
            <a:pPr>
              <a:buNone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>
                <a:solidFill>
                  <a:srgbClr val="FF0000"/>
                </a:solidFill>
              </a:rPr>
              <a:t>Dummy example (step 1)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8915400" cy="4525963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CA" sz="2200" dirty="0" err="1" smtClean="0"/>
              <a:t>int</a:t>
            </a:r>
            <a:r>
              <a:rPr lang="en-CA" sz="2200" dirty="0" smtClean="0"/>
              <a:t> f(UINT </a:t>
            </a:r>
            <a:r>
              <a:rPr lang="en-CA" sz="2200" dirty="0" err="1" smtClean="0"/>
              <a:t>val</a:t>
            </a:r>
            <a:r>
              <a:rPr lang="en-CA" sz="2200" dirty="0" smtClean="0"/>
              <a:t>, </a:t>
            </a:r>
            <a:r>
              <a:rPr lang="en-CA" sz="2200" dirty="0" err="1" smtClean="0"/>
              <a:t>bool</a:t>
            </a:r>
            <a:r>
              <a:rPr lang="en-CA" sz="2200" dirty="0" smtClean="0"/>
              <a:t> mode)	</a:t>
            </a:r>
            <a:r>
              <a:rPr lang="en-CA" sz="2200" b="1" dirty="0" smtClean="0"/>
              <a:t>Inferred formula</a:t>
            </a:r>
          </a:p>
          <a:p>
            <a:pPr>
              <a:buNone/>
            </a:pPr>
            <a:r>
              <a:rPr lang="en-CA" sz="2200" dirty="0" smtClean="0"/>
              <a:t>{</a:t>
            </a:r>
          </a:p>
          <a:p>
            <a:pPr>
              <a:buNone/>
            </a:pPr>
            <a:r>
              <a:rPr lang="en-CA" sz="2200" dirty="0" smtClean="0"/>
              <a:t>UINT size, pad = 0;	f1: pad=0</a:t>
            </a:r>
          </a:p>
          <a:p>
            <a:pPr>
              <a:buNone/>
            </a:pPr>
            <a:r>
              <a:rPr lang="en-CA" sz="2200" dirty="0" smtClean="0"/>
              <a:t>if (</a:t>
            </a:r>
            <a:r>
              <a:rPr lang="en-CA" sz="2200" dirty="0" err="1" smtClean="0"/>
              <a:t>val</a:t>
            </a:r>
            <a:r>
              <a:rPr lang="en-CA" sz="2200" dirty="0" smtClean="0"/>
              <a:t> &gt; 8) return ERR;	</a:t>
            </a:r>
          </a:p>
          <a:p>
            <a:pPr>
              <a:buNone/>
            </a:pPr>
            <a:r>
              <a:rPr lang="en-CA" sz="2200" dirty="0" smtClean="0"/>
              <a:t>size = </a:t>
            </a:r>
            <a:r>
              <a:rPr lang="en-CA" sz="2200" dirty="0" err="1" smtClean="0"/>
              <a:t>val</a:t>
            </a:r>
            <a:r>
              <a:rPr lang="en-CA" sz="2200" dirty="0" smtClean="0"/>
              <a:t> * 2;		</a:t>
            </a:r>
          </a:p>
          <a:p>
            <a:pPr>
              <a:buNone/>
            </a:pPr>
            <a:r>
              <a:rPr lang="en-CA" sz="2200" dirty="0" smtClean="0"/>
              <a:t>if (mode == M32) </a:t>
            </a:r>
          </a:p>
          <a:p>
            <a:pPr>
              <a:buNone/>
            </a:pPr>
            <a:r>
              <a:rPr lang="en-CA" sz="2200" dirty="0" smtClean="0"/>
              <a:t>  pad = </a:t>
            </a:r>
            <a:r>
              <a:rPr lang="en-CA" sz="2200" dirty="0" err="1" smtClean="0"/>
              <a:t>sizeof</a:t>
            </a:r>
            <a:r>
              <a:rPr lang="en-CA" sz="2200" dirty="0" smtClean="0"/>
              <a:t>(T32);	</a:t>
            </a:r>
          </a:p>
          <a:p>
            <a:pPr>
              <a:buNone/>
            </a:pPr>
            <a:r>
              <a:rPr lang="en-CA" sz="2200" dirty="0" smtClean="0"/>
              <a:t>else if (mode == M64) </a:t>
            </a:r>
          </a:p>
          <a:p>
            <a:pPr>
              <a:buNone/>
            </a:pPr>
            <a:r>
              <a:rPr lang="en-CA" sz="2200" dirty="0" smtClean="0"/>
              <a:t>   pad = </a:t>
            </a:r>
            <a:r>
              <a:rPr lang="en-CA" sz="2200" dirty="0" err="1" smtClean="0"/>
              <a:t>sizeof</a:t>
            </a:r>
            <a:r>
              <a:rPr lang="en-CA" sz="2200" dirty="0" smtClean="0"/>
              <a:t>(T64);	</a:t>
            </a:r>
          </a:p>
          <a:p>
            <a:pPr>
              <a:buNone/>
            </a:pPr>
            <a:r>
              <a:rPr lang="en-CA" sz="2200" dirty="0" smtClean="0"/>
              <a:t>size += pad;				</a:t>
            </a:r>
          </a:p>
          <a:p>
            <a:pPr>
              <a:buNone/>
            </a:pPr>
            <a:r>
              <a:rPr lang="en-CA" sz="2200" dirty="0" smtClean="0"/>
              <a:t>PTYPE </a:t>
            </a:r>
            <a:r>
              <a:rPr lang="en-CA" sz="2200" dirty="0" err="1" smtClean="0"/>
              <a:t>ptr</a:t>
            </a:r>
            <a:r>
              <a:rPr lang="en-CA" sz="2200" dirty="0" smtClean="0"/>
              <a:t> = </a:t>
            </a:r>
            <a:r>
              <a:rPr lang="en-CA" sz="2200" dirty="0" err="1" smtClean="0"/>
              <a:t>Alloc</a:t>
            </a:r>
            <a:r>
              <a:rPr lang="en-CA" sz="2200" dirty="0" smtClean="0"/>
              <a:t>(size);	</a:t>
            </a:r>
          </a:p>
          <a:p>
            <a:pPr>
              <a:buNone/>
            </a:pPr>
            <a:r>
              <a:rPr lang="en-CA" sz="2200" dirty="0" smtClean="0"/>
              <a:t>					</a:t>
            </a:r>
          </a:p>
          <a:p>
            <a:pPr>
              <a:buNone/>
            </a:pPr>
            <a:r>
              <a:rPr lang="en-CA" sz="2200" dirty="0" smtClean="0"/>
              <a:t>					__requires(size != 0)</a:t>
            </a:r>
          </a:p>
          <a:p>
            <a:pPr>
              <a:buNone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>
                <a:solidFill>
                  <a:srgbClr val="FF0000"/>
                </a:solidFill>
              </a:rPr>
              <a:t>Dummy example (step 2)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8915400" cy="4525963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CA" sz="2200" dirty="0" err="1" smtClean="0"/>
              <a:t>int</a:t>
            </a:r>
            <a:r>
              <a:rPr lang="en-CA" sz="2200" dirty="0" smtClean="0"/>
              <a:t> f(UINT </a:t>
            </a:r>
            <a:r>
              <a:rPr lang="en-CA" sz="2200" dirty="0" err="1" smtClean="0"/>
              <a:t>val</a:t>
            </a:r>
            <a:r>
              <a:rPr lang="en-CA" sz="2200" dirty="0" smtClean="0"/>
              <a:t>, </a:t>
            </a:r>
            <a:r>
              <a:rPr lang="en-CA" sz="2200" dirty="0" err="1" smtClean="0"/>
              <a:t>bool</a:t>
            </a:r>
            <a:r>
              <a:rPr lang="en-CA" sz="2200" dirty="0" smtClean="0"/>
              <a:t> mode)	</a:t>
            </a:r>
            <a:r>
              <a:rPr lang="en-CA" sz="2200" b="1" dirty="0" smtClean="0"/>
              <a:t>Inferred formula</a:t>
            </a:r>
          </a:p>
          <a:p>
            <a:pPr>
              <a:buNone/>
            </a:pPr>
            <a:r>
              <a:rPr lang="en-CA" sz="2200" dirty="0" smtClean="0"/>
              <a:t>{</a:t>
            </a:r>
          </a:p>
          <a:p>
            <a:pPr>
              <a:buNone/>
            </a:pPr>
            <a:r>
              <a:rPr lang="en-CA" sz="2200" dirty="0" smtClean="0"/>
              <a:t>UINT size, pad = 0;	f1: pad=0</a:t>
            </a:r>
          </a:p>
          <a:p>
            <a:pPr>
              <a:buNone/>
            </a:pPr>
            <a:r>
              <a:rPr lang="en-CA" sz="2200" dirty="0" smtClean="0"/>
              <a:t>if (</a:t>
            </a:r>
            <a:r>
              <a:rPr lang="en-CA" sz="2200" dirty="0" err="1" smtClean="0"/>
              <a:t>val</a:t>
            </a:r>
            <a:r>
              <a:rPr lang="en-CA" sz="2200" dirty="0" smtClean="0"/>
              <a:t> &gt; 8) return ERR;	</a:t>
            </a:r>
          </a:p>
          <a:p>
            <a:pPr>
              <a:buNone/>
            </a:pPr>
            <a:r>
              <a:rPr lang="en-CA" sz="2200" dirty="0" smtClean="0"/>
              <a:t>size = </a:t>
            </a:r>
            <a:r>
              <a:rPr lang="en-CA" sz="2200" dirty="0" err="1" smtClean="0"/>
              <a:t>val</a:t>
            </a:r>
            <a:r>
              <a:rPr lang="en-CA" sz="2200" dirty="0" smtClean="0"/>
              <a:t> * 2;		f2: f1 &amp;&amp; (size == </a:t>
            </a:r>
            <a:r>
              <a:rPr lang="en-CA" sz="2200" dirty="0" err="1" smtClean="0"/>
              <a:t>val</a:t>
            </a:r>
            <a:r>
              <a:rPr lang="en-CA" sz="2200" dirty="0" smtClean="0"/>
              <a:t>*2) &amp;&amp; (</a:t>
            </a:r>
            <a:r>
              <a:rPr lang="en-CA" sz="2200" dirty="0" err="1" smtClean="0"/>
              <a:t>val</a:t>
            </a:r>
            <a:r>
              <a:rPr lang="en-CA" sz="2200" dirty="0" smtClean="0"/>
              <a:t> &lt;= 8) </a:t>
            </a:r>
          </a:p>
          <a:p>
            <a:pPr>
              <a:buNone/>
            </a:pPr>
            <a:r>
              <a:rPr lang="en-CA" sz="2200" dirty="0" smtClean="0"/>
              <a:t>if (mode == M32) </a:t>
            </a:r>
          </a:p>
          <a:p>
            <a:pPr>
              <a:buNone/>
            </a:pPr>
            <a:r>
              <a:rPr lang="en-CA" sz="2200" dirty="0" smtClean="0"/>
              <a:t>  pad = </a:t>
            </a:r>
            <a:r>
              <a:rPr lang="en-CA" sz="2200" dirty="0" err="1" smtClean="0"/>
              <a:t>sizeof</a:t>
            </a:r>
            <a:r>
              <a:rPr lang="en-CA" sz="2200" dirty="0" smtClean="0"/>
              <a:t>(T32);	</a:t>
            </a:r>
          </a:p>
          <a:p>
            <a:pPr>
              <a:buNone/>
            </a:pPr>
            <a:r>
              <a:rPr lang="en-CA" sz="2200" dirty="0" smtClean="0"/>
              <a:t>else if (mode == M64) </a:t>
            </a:r>
          </a:p>
          <a:p>
            <a:pPr>
              <a:buNone/>
            </a:pPr>
            <a:r>
              <a:rPr lang="en-CA" sz="2200" dirty="0" smtClean="0"/>
              <a:t>   pad = </a:t>
            </a:r>
            <a:r>
              <a:rPr lang="en-CA" sz="2200" dirty="0" err="1" smtClean="0"/>
              <a:t>sizeof</a:t>
            </a:r>
            <a:r>
              <a:rPr lang="en-CA" sz="2200" dirty="0" smtClean="0"/>
              <a:t>(T64);	</a:t>
            </a:r>
          </a:p>
          <a:p>
            <a:pPr>
              <a:buNone/>
            </a:pPr>
            <a:r>
              <a:rPr lang="en-CA" sz="2200" dirty="0" smtClean="0"/>
              <a:t>size += pad;				</a:t>
            </a:r>
          </a:p>
          <a:p>
            <a:pPr>
              <a:buNone/>
            </a:pPr>
            <a:r>
              <a:rPr lang="en-CA" sz="2200" dirty="0" smtClean="0"/>
              <a:t>PTYPE </a:t>
            </a:r>
            <a:r>
              <a:rPr lang="en-CA" sz="2200" dirty="0" err="1" smtClean="0"/>
              <a:t>ptr</a:t>
            </a:r>
            <a:r>
              <a:rPr lang="en-CA" sz="2200" dirty="0" smtClean="0"/>
              <a:t> = </a:t>
            </a:r>
            <a:r>
              <a:rPr lang="en-CA" sz="2200" dirty="0" err="1" smtClean="0"/>
              <a:t>Alloc</a:t>
            </a:r>
            <a:r>
              <a:rPr lang="en-CA" sz="2200" dirty="0" smtClean="0"/>
              <a:t>(size);	</a:t>
            </a:r>
          </a:p>
          <a:p>
            <a:pPr>
              <a:buNone/>
            </a:pPr>
            <a:r>
              <a:rPr lang="en-CA" sz="2200" dirty="0" smtClean="0"/>
              <a:t>				      	</a:t>
            </a:r>
          </a:p>
          <a:p>
            <a:pPr>
              <a:buNone/>
            </a:pPr>
            <a:r>
              <a:rPr lang="en-CA" sz="2200" dirty="0" smtClean="0"/>
              <a:t>					__requires(size != 0)</a:t>
            </a:r>
          </a:p>
          <a:p>
            <a:pPr>
              <a:buNone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>
                <a:solidFill>
                  <a:srgbClr val="FF0000"/>
                </a:solidFill>
              </a:rPr>
              <a:t>Dummy example (step 3)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8915400" cy="4525963"/>
          </a:xfrm>
        </p:spPr>
        <p:txBody>
          <a:bodyPr>
            <a:normAutofit fontScale="47500" lnSpcReduction="20000"/>
          </a:bodyPr>
          <a:lstStyle/>
          <a:p>
            <a:pPr>
              <a:buNone/>
            </a:pPr>
            <a:r>
              <a:rPr lang="en-CA" sz="4200" dirty="0" err="1" smtClean="0"/>
              <a:t>int</a:t>
            </a:r>
            <a:r>
              <a:rPr lang="en-CA" sz="4200" dirty="0" smtClean="0"/>
              <a:t> f(UINT </a:t>
            </a:r>
            <a:r>
              <a:rPr lang="en-CA" sz="4200" dirty="0" err="1" smtClean="0"/>
              <a:t>val</a:t>
            </a:r>
            <a:r>
              <a:rPr lang="en-CA" sz="4200" dirty="0" smtClean="0"/>
              <a:t>, </a:t>
            </a:r>
            <a:r>
              <a:rPr lang="en-CA" sz="4200" dirty="0" err="1" smtClean="0"/>
              <a:t>bool</a:t>
            </a:r>
            <a:r>
              <a:rPr lang="en-CA" sz="4200" dirty="0" smtClean="0"/>
              <a:t> mode)	</a:t>
            </a:r>
            <a:r>
              <a:rPr lang="en-CA" sz="4200" b="1" dirty="0" smtClean="0"/>
              <a:t>Inferred formula</a:t>
            </a:r>
          </a:p>
          <a:p>
            <a:pPr>
              <a:buNone/>
            </a:pPr>
            <a:r>
              <a:rPr lang="en-CA" sz="4200" dirty="0" smtClean="0"/>
              <a:t>{</a:t>
            </a:r>
          </a:p>
          <a:p>
            <a:pPr>
              <a:buNone/>
            </a:pPr>
            <a:r>
              <a:rPr lang="en-CA" sz="4200" dirty="0" smtClean="0"/>
              <a:t>UINT size, pad = 0;	f1: pad=0</a:t>
            </a:r>
          </a:p>
          <a:p>
            <a:pPr>
              <a:buNone/>
            </a:pPr>
            <a:r>
              <a:rPr lang="en-CA" sz="4200" dirty="0" smtClean="0"/>
              <a:t>if (</a:t>
            </a:r>
            <a:r>
              <a:rPr lang="en-CA" sz="4200" dirty="0" err="1" smtClean="0"/>
              <a:t>val</a:t>
            </a:r>
            <a:r>
              <a:rPr lang="en-CA" sz="4200" dirty="0" smtClean="0"/>
              <a:t> &gt; 8) return ERR;	</a:t>
            </a:r>
          </a:p>
          <a:p>
            <a:pPr>
              <a:buNone/>
            </a:pPr>
            <a:r>
              <a:rPr lang="en-CA" sz="4200" dirty="0" smtClean="0"/>
              <a:t>size = </a:t>
            </a:r>
            <a:r>
              <a:rPr lang="en-CA" sz="4200" dirty="0" err="1" smtClean="0"/>
              <a:t>val</a:t>
            </a:r>
            <a:r>
              <a:rPr lang="en-CA" sz="4200" dirty="0" smtClean="0"/>
              <a:t>*2;		f2: f1 &amp;&amp; (size == </a:t>
            </a:r>
            <a:r>
              <a:rPr lang="en-CA" sz="4200" dirty="0" err="1" smtClean="0"/>
              <a:t>val</a:t>
            </a:r>
            <a:r>
              <a:rPr lang="en-CA" sz="4200" dirty="0" smtClean="0"/>
              <a:t>*2) &amp;&amp; (</a:t>
            </a:r>
            <a:r>
              <a:rPr lang="en-CA" sz="4200" dirty="0" err="1" smtClean="0"/>
              <a:t>val</a:t>
            </a:r>
            <a:r>
              <a:rPr lang="en-CA" sz="4200" dirty="0" smtClean="0"/>
              <a:t> &lt;= 8)</a:t>
            </a:r>
          </a:p>
          <a:p>
            <a:pPr>
              <a:buNone/>
            </a:pPr>
            <a:r>
              <a:rPr lang="en-CA" sz="4200" dirty="0" smtClean="0"/>
              <a:t>if (mode == M32) </a:t>
            </a:r>
          </a:p>
          <a:p>
            <a:pPr>
              <a:buNone/>
            </a:pPr>
            <a:r>
              <a:rPr lang="en-CA" sz="4200" dirty="0" smtClean="0"/>
              <a:t>  pad = </a:t>
            </a:r>
            <a:r>
              <a:rPr lang="en-CA" sz="4200" dirty="0" err="1" smtClean="0"/>
              <a:t>sizeof</a:t>
            </a:r>
            <a:r>
              <a:rPr lang="en-CA" sz="4200" dirty="0" smtClean="0"/>
              <a:t>(T32);	f3: pad=</a:t>
            </a:r>
            <a:r>
              <a:rPr lang="en-CA" sz="4200" dirty="0" err="1" smtClean="0"/>
              <a:t>sizeof</a:t>
            </a:r>
            <a:r>
              <a:rPr lang="en-CA" sz="4200" dirty="0" smtClean="0"/>
              <a:t>(T32) &amp;&amp; (size == </a:t>
            </a:r>
            <a:r>
              <a:rPr lang="en-CA" sz="4200" dirty="0" err="1" smtClean="0"/>
              <a:t>val</a:t>
            </a:r>
            <a:r>
              <a:rPr lang="en-CA" sz="4200" dirty="0" smtClean="0"/>
              <a:t>*2) &amp;&amp; (</a:t>
            </a:r>
            <a:r>
              <a:rPr lang="en-CA" sz="4200" dirty="0" err="1" smtClean="0"/>
              <a:t>val</a:t>
            </a:r>
            <a:r>
              <a:rPr lang="en-CA" sz="4200" dirty="0" smtClean="0"/>
              <a:t> &lt;= 8)</a:t>
            </a:r>
          </a:p>
          <a:p>
            <a:pPr>
              <a:buNone/>
            </a:pPr>
            <a:r>
              <a:rPr lang="en-CA" sz="4200" dirty="0" smtClean="0"/>
              <a:t>else if (mode == M64) </a:t>
            </a:r>
          </a:p>
          <a:p>
            <a:pPr>
              <a:buNone/>
            </a:pPr>
            <a:r>
              <a:rPr lang="en-CA" sz="4200" dirty="0" smtClean="0"/>
              <a:t>   pad = </a:t>
            </a:r>
            <a:r>
              <a:rPr lang="en-CA" sz="4200" dirty="0" err="1" smtClean="0"/>
              <a:t>sizeof</a:t>
            </a:r>
            <a:r>
              <a:rPr lang="en-CA" sz="4200" dirty="0" smtClean="0"/>
              <a:t>(T64);	</a:t>
            </a:r>
          </a:p>
          <a:p>
            <a:pPr>
              <a:buNone/>
            </a:pPr>
            <a:r>
              <a:rPr lang="en-CA" sz="4200" dirty="0" smtClean="0"/>
              <a:t>size += pad;		</a:t>
            </a:r>
          </a:p>
          <a:p>
            <a:pPr>
              <a:buNone/>
            </a:pPr>
            <a:r>
              <a:rPr lang="en-CA" sz="4200" dirty="0" smtClean="0"/>
              <a:t>PTYPE </a:t>
            </a:r>
            <a:r>
              <a:rPr lang="en-CA" sz="4200" dirty="0" err="1" smtClean="0"/>
              <a:t>ptr</a:t>
            </a:r>
            <a:r>
              <a:rPr lang="en-CA" sz="4200" dirty="0" smtClean="0"/>
              <a:t> = </a:t>
            </a:r>
            <a:r>
              <a:rPr lang="en-CA" sz="4200" dirty="0" err="1" smtClean="0"/>
              <a:t>Alloc</a:t>
            </a:r>
            <a:r>
              <a:rPr lang="en-CA" sz="4200" dirty="0" smtClean="0"/>
              <a:t>(size);	</a:t>
            </a:r>
          </a:p>
          <a:p>
            <a:pPr>
              <a:buNone/>
            </a:pPr>
            <a:r>
              <a:rPr lang="en-CA" sz="4200" dirty="0" smtClean="0"/>
              <a:t>				      </a:t>
            </a:r>
          </a:p>
          <a:p>
            <a:pPr>
              <a:buNone/>
            </a:pPr>
            <a:r>
              <a:rPr lang="en-CA" sz="4200" dirty="0" smtClean="0"/>
              <a:t>				__requires(size != 0)   </a:t>
            </a:r>
            <a:endParaRPr lang="en-CA" sz="4200" b="1" dirty="0" smtClean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>
                <a:solidFill>
                  <a:srgbClr val="FF0000"/>
                </a:solidFill>
              </a:rPr>
              <a:t>Dummy example (step 4)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8915400" cy="4525963"/>
          </a:xfrm>
        </p:spPr>
        <p:txBody>
          <a:bodyPr>
            <a:normAutofit fontScale="47500" lnSpcReduction="20000"/>
          </a:bodyPr>
          <a:lstStyle/>
          <a:p>
            <a:pPr>
              <a:buNone/>
            </a:pPr>
            <a:r>
              <a:rPr lang="en-CA" sz="4200" dirty="0" err="1" smtClean="0"/>
              <a:t>int</a:t>
            </a:r>
            <a:r>
              <a:rPr lang="en-CA" sz="4200" dirty="0" smtClean="0"/>
              <a:t> f(UINT </a:t>
            </a:r>
            <a:r>
              <a:rPr lang="en-CA" sz="4200" dirty="0" err="1" smtClean="0"/>
              <a:t>val</a:t>
            </a:r>
            <a:r>
              <a:rPr lang="en-CA" sz="4200" dirty="0" smtClean="0"/>
              <a:t>, </a:t>
            </a:r>
            <a:r>
              <a:rPr lang="en-CA" sz="4200" dirty="0" err="1" smtClean="0"/>
              <a:t>bool</a:t>
            </a:r>
            <a:r>
              <a:rPr lang="en-CA" sz="4200" dirty="0" smtClean="0"/>
              <a:t> mode)	</a:t>
            </a:r>
            <a:r>
              <a:rPr lang="en-CA" sz="4200" b="1" dirty="0" smtClean="0"/>
              <a:t>Inferred formula</a:t>
            </a:r>
          </a:p>
          <a:p>
            <a:pPr>
              <a:buNone/>
            </a:pPr>
            <a:r>
              <a:rPr lang="en-CA" sz="4200" dirty="0" smtClean="0"/>
              <a:t>{</a:t>
            </a:r>
          </a:p>
          <a:p>
            <a:pPr>
              <a:buNone/>
            </a:pPr>
            <a:r>
              <a:rPr lang="en-CA" sz="4200" dirty="0" smtClean="0"/>
              <a:t>UINT size, pad = 0;	f1: pad=0</a:t>
            </a:r>
          </a:p>
          <a:p>
            <a:pPr>
              <a:buNone/>
            </a:pPr>
            <a:r>
              <a:rPr lang="en-CA" sz="4200" dirty="0" smtClean="0"/>
              <a:t>if (</a:t>
            </a:r>
            <a:r>
              <a:rPr lang="en-CA" sz="4200" dirty="0" err="1" smtClean="0"/>
              <a:t>val</a:t>
            </a:r>
            <a:r>
              <a:rPr lang="en-CA" sz="4200" dirty="0" smtClean="0"/>
              <a:t> &gt; 8) return ERR;	</a:t>
            </a:r>
          </a:p>
          <a:p>
            <a:pPr>
              <a:buNone/>
            </a:pPr>
            <a:r>
              <a:rPr lang="en-CA" sz="4200" dirty="0" smtClean="0"/>
              <a:t>size = </a:t>
            </a:r>
            <a:r>
              <a:rPr lang="en-CA" sz="4200" dirty="0" err="1" smtClean="0"/>
              <a:t>val</a:t>
            </a:r>
            <a:r>
              <a:rPr lang="en-CA" sz="4200" dirty="0" smtClean="0"/>
              <a:t>*2;		f2: f1 &amp;&amp; (size == </a:t>
            </a:r>
            <a:r>
              <a:rPr lang="en-CA" sz="4200" dirty="0" err="1" smtClean="0"/>
              <a:t>val</a:t>
            </a:r>
            <a:r>
              <a:rPr lang="en-CA" sz="4200" dirty="0" smtClean="0"/>
              <a:t>*2) &amp;&amp; (</a:t>
            </a:r>
            <a:r>
              <a:rPr lang="en-CA" sz="4200" dirty="0" err="1" smtClean="0"/>
              <a:t>val</a:t>
            </a:r>
            <a:r>
              <a:rPr lang="en-CA" sz="4200" dirty="0" smtClean="0"/>
              <a:t> &lt;= 8)</a:t>
            </a:r>
          </a:p>
          <a:p>
            <a:pPr>
              <a:buNone/>
            </a:pPr>
            <a:r>
              <a:rPr lang="en-CA" sz="4200" dirty="0" smtClean="0"/>
              <a:t>if (mode == M32) </a:t>
            </a:r>
          </a:p>
          <a:p>
            <a:pPr>
              <a:buNone/>
            </a:pPr>
            <a:r>
              <a:rPr lang="en-CA" sz="4200" dirty="0" smtClean="0"/>
              <a:t>  pad = </a:t>
            </a:r>
            <a:r>
              <a:rPr lang="en-CA" sz="4200" dirty="0" err="1" smtClean="0"/>
              <a:t>sizeof</a:t>
            </a:r>
            <a:r>
              <a:rPr lang="en-CA" sz="4200" dirty="0" smtClean="0"/>
              <a:t>(T32);	f3: pad=</a:t>
            </a:r>
            <a:r>
              <a:rPr lang="en-CA" sz="4200" dirty="0" err="1" smtClean="0"/>
              <a:t>sizeof</a:t>
            </a:r>
            <a:r>
              <a:rPr lang="en-CA" sz="4200" dirty="0" smtClean="0"/>
              <a:t>(T32) &amp;&amp; (size == </a:t>
            </a:r>
            <a:r>
              <a:rPr lang="en-CA" sz="4200" dirty="0" err="1" smtClean="0"/>
              <a:t>val</a:t>
            </a:r>
            <a:r>
              <a:rPr lang="en-CA" sz="4200" dirty="0" smtClean="0"/>
              <a:t>*2) &amp;&amp; (</a:t>
            </a:r>
            <a:r>
              <a:rPr lang="en-CA" sz="4200" dirty="0" err="1" smtClean="0"/>
              <a:t>val</a:t>
            </a:r>
            <a:r>
              <a:rPr lang="en-CA" sz="4200" dirty="0" smtClean="0"/>
              <a:t> &lt;= 8)</a:t>
            </a:r>
          </a:p>
          <a:p>
            <a:pPr>
              <a:buNone/>
            </a:pPr>
            <a:r>
              <a:rPr lang="en-CA" sz="4200" dirty="0" smtClean="0"/>
              <a:t>else if (mode == M64) </a:t>
            </a:r>
          </a:p>
          <a:p>
            <a:pPr>
              <a:buNone/>
            </a:pPr>
            <a:r>
              <a:rPr lang="en-CA" sz="4200" dirty="0" smtClean="0"/>
              <a:t>   pad = </a:t>
            </a:r>
            <a:r>
              <a:rPr lang="en-CA" sz="4200" dirty="0" err="1" smtClean="0"/>
              <a:t>sizeof</a:t>
            </a:r>
            <a:r>
              <a:rPr lang="en-CA" sz="4200" dirty="0" smtClean="0"/>
              <a:t>(T64);	f4: pad=</a:t>
            </a:r>
            <a:r>
              <a:rPr lang="en-CA" sz="4200" dirty="0" err="1" smtClean="0"/>
              <a:t>sizeof</a:t>
            </a:r>
            <a:r>
              <a:rPr lang="en-CA" sz="4200" dirty="0" smtClean="0"/>
              <a:t>(T64) &amp;&amp; (size == </a:t>
            </a:r>
            <a:r>
              <a:rPr lang="en-CA" sz="4200" dirty="0" err="1" smtClean="0"/>
              <a:t>val</a:t>
            </a:r>
            <a:r>
              <a:rPr lang="en-CA" sz="4200" dirty="0" smtClean="0"/>
              <a:t>*2) &amp;&amp; (</a:t>
            </a:r>
            <a:r>
              <a:rPr lang="en-CA" sz="4200" dirty="0" err="1" smtClean="0"/>
              <a:t>val</a:t>
            </a:r>
            <a:r>
              <a:rPr lang="en-CA" sz="4200" dirty="0" smtClean="0"/>
              <a:t> &lt;= 8)</a:t>
            </a:r>
          </a:p>
          <a:p>
            <a:pPr>
              <a:buNone/>
            </a:pPr>
            <a:r>
              <a:rPr lang="en-CA" sz="4200" dirty="0" smtClean="0"/>
              <a:t>size += pad;		</a:t>
            </a:r>
          </a:p>
          <a:p>
            <a:pPr>
              <a:buNone/>
            </a:pPr>
            <a:r>
              <a:rPr lang="en-CA" sz="4200" dirty="0" smtClean="0"/>
              <a:t>PTYPE </a:t>
            </a:r>
            <a:r>
              <a:rPr lang="en-CA" sz="4200" dirty="0" err="1" smtClean="0"/>
              <a:t>ptr</a:t>
            </a:r>
            <a:r>
              <a:rPr lang="en-CA" sz="4200" dirty="0" smtClean="0"/>
              <a:t> = </a:t>
            </a:r>
            <a:r>
              <a:rPr lang="en-CA" sz="4200" dirty="0" err="1" smtClean="0"/>
              <a:t>Alloc</a:t>
            </a:r>
            <a:r>
              <a:rPr lang="en-CA" sz="4200" dirty="0" smtClean="0"/>
              <a:t>(size);	</a:t>
            </a:r>
          </a:p>
          <a:p>
            <a:pPr>
              <a:buNone/>
            </a:pPr>
            <a:r>
              <a:rPr lang="en-CA" sz="4200" dirty="0" smtClean="0"/>
              <a:t>				      </a:t>
            </a:r>
          </a:p>
          <a:p>
            <a:pPr>
              <a:buNone/>
            </a:pPr>
            <a:r>
              <a:rPr lang="en-CA" sz="4200" dirty="0" smtClean="0"/>
              <a:t>				__requires(size != 0)   </a:t>
            </a:r>
            <a:endParaRPr lang="en-CA" sz="4200" b="1" dirty="0" smtClean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>
                <a:solidFill>
                  <a:srgbClr val="FF0000"/>
                </a:solidFill>
              </a:rPr>
              <a:t>Dummy example (step 5)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8915400" cy="4525963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en-CA" dirty="0" err="1" smtClean="0"/>
              <a:t>int</a:t>
            </a:r>
            <a:r>
              <a:rPr lang="en-CA" dirty="0" smtClean="0"/>
              <a:t> f(UINT </a:t>
            </a:r>
            <a:r>
              <a:rPr lang="en-CA" dirty="0" err="1" smtClean="0"/>
              <a:t>val</a:t>
            </a:r>
            <a:r>
              <a:rPr lang="en-CA" dirty="0" smtClean="0"/>
              <a:t>, </a:t>
            </a:r>
            <a:r>
              <a:rPr lang="en-CA" dirty="0" err="1" smtClean="0"/>
              <a:t>bool</a:t>
            </a:r>
            <a:r>
              <a:rPr lang="en-CA" dirty="0" smtClean="0"/>
              <a:t> mode)	</a:t>
            </a:r>
            <a:r>
              <a:rPr lang="en-CA" b="1" dirty="0" smtClean="0"/>
              <a:t>Inferred formula</a:t>
            </a:r>
          </a:p>
          <a:p>
            <a:pPr>
              <a:buNone/>
            </a:pPr>
            <a:r>
              <a:rPr lang="en-CA" dirty="0" smtClean="0"/>
              <a:t>{</a:t>
            </a:r>
          </a:p>
          <a:p>
            <a:pPr>
              <a:buNone/>
            </a:pPr>
            <a:r>
              <a:rPr lang="en-CA" dirty="0" smtClean="0"/>
              <a:t>UINT size, pad = 0;	f1: pad=0</a:t>
            </a:r>
          </a:p>
          <a:p>
            <a:pPr>
              <a:buNone/>
            </a:pPr>
            <a:r>
              <a:rPr lang="en-CA" dirty="0" smtClean="0"/>
              <a:t>if (</a:t>
            </a:r>
            <a:r>
              <a:rPr lang="en-CA" dirty="0" err="1" smtClean="0"/>
              <a:t>val</a:t>
            </a:r>
            <a:r>
              <a:rPr lang="en-CA" dirty="0" smtClean="0"/>
              <a:t> &gt; 8) return ERR;	</a:t>
            </a:r>
          </a:p>
          <a:p>
            <a:pPr>
              <a:buNone/>
            </a:pPr>
            <a:r>
              <a:rPr lang="en-CA" dirty="0" smtClean="0"/>
              <a:t>size = </a:t>
            </a:r>
            <a:r>
              <a:rPr lang="en-CA" dirty="0" err="1" smtClean="0"/>
              <a:t>val</a:t>
            </a:r>
            <a:r>
              <a:rPr lang="en-CA" dirty="0" smtClean="0"/>
              <a:t>*2;		f2: f1 &amp;&amp; (size == </a:t>
            </a:r>
            <a:r>
              <a:rPr lang="en-CA" dirty="0" err="1" smtClean="0"/>
              <a:t>val</a:t>
            </a:r>
            <a:r>
              <a:rPr lang="en-CA" dirty="0" smtClean="0"/>
              <a:t>*2) &amp;&amp; (</a:t>
            </a:r>
            <a:r>
              <a:rPr lang="en-CA" dirty="0" err="1" smtClean="0"/>
              <a:t>val</a:t>
            </a:r>
            <a:r>
              <a:rPr lang="en-CA" dirty="0" smtClean="0"/>
              <a:t> &lt;= 8)</a:t>
            </a:r>
          </a:p>
          <a:p>
            <a:pPr>
              <a:buNone/>
            </a:pPr>
            <a:r>
              <a:rPr lang="en-CA" dirty="0" smtClean="0"/>
              <a:t>if (mode == M32) </a:t>
            </a:r>
          </a:p>
          <a:p>
            <a:pPr>
              <a:buNone/>
            </a:pPr>
            <a:r>
              <a:rPr lang="en-CA" dirty="0" smtClean="0"/>
              <a:t>  pad = </a:t>
            </a:r>
            <a:r>
              <a:rPr lang="en-CA" dirty="0" err="1" smtClean="0"/>
              <a:t>sizeof</a:t>
            </a:r>
            <a:r>
              <a:rPr lang="en-CA" dirty="0" smtClean="0"/>
              <a:t>(T32);	f3: pad=</a:t>
            </a:r>
            <a:r>
              <a:rPr lang="en-CA" dirty="0" err="1" smtClean="0"/>
              <a:t>sizeof</a:t>
            </a:r>
            <a:r>
              <a:rPr lang="en-CA" dirty="0" smtClean="0"/>
              <a:t>(T32) &amp;&amp; (size == </a:t>
            </a:r>
            <a:r>
              <a:rPr lang="en-CA" dirty="0" err="1" smtClean="0"/>
              <a:t>val</a:t>
            </a:r>
            <a:r>
              <a:rPr lang="en-CA" dirty="0" smtClean="0"/>
              <a:t>*2) &amp;&amp; (</a:t>
            </a:r>
            <a:r>
              <a:rPr lang="en-CA" dirty="0" err="1" smtClean="0"/>
              <a:t>val</a:t>
            </a:r>
            <a:r>
              <a:rPr lang="en-CA" dirty="0" smtClean="0"/>
              <a:t> &lt;= 8)</a:t>
            </a:r>
          </a:p>
          <a:p>
            <a:pPr>
              <a:buNone/>
            </a:pPr>
            <a:r>
              <a:rPr lang="en-CA" dirty="0" smtClean="0"/>
              <a:t>else if (mode == M64) </a:t>
            </a:r>
          </a:p>
          <a:p>
            <a:pPr>
              <a:buNone/>
            </a:pPr>
            <a:r>
              <a:rPr lang="en-CA" dirty="0" smtClean="0"/>
              <a:t>   pad = </a:t>
            </a:r>
            <a:r>
              <a:rPr lang="en-CA" dirty="0" err="1" smtClean="0"/>
              <a:t>sizeof</a:t>
            </a:r>
            <a:r>
              <a:rPr lang="en-CA" dirty="0" smtClean="0"/>
              <a:t>(T64);	f4: pad=</a:t>
            </a:r>
            <a:r>
              <a:rPr lang="en-CA" dirty="0" err="1" smtClean="0"/>
              <a:t>sizeof</a:t>
            </a:r>
            <a:r>
              <a:rPr lang="en-CA" dirty="0" smtClean="0"/>
              <a:t>(T64) &amp;&amp; (size == </a:t>
            </a:r>
            <a:r>
              <a:rPr lang="en-CA" dirty="0" err="1" smtClean="0"/>
              <a:t>val</a:t>
            </a:r>
            <a:r>
              <a:rPr lang="en-CA" dirty="0" smtClean="0"/>
              <a:t>*2) &amp;&amp; (</a:t>
            </a:r>
            <a:r>
              <a:rPr lang="en-CA" dirty="0" err="1" smtClean="0"/>
              <a:t>val</a:t>
            </a:r>
            <a:r>
              <a:rPr lang="en-CA" dirty="0" smtClean="0"/>
              <a:t> &lt;= 8)</a:t>
            </a:r>
          </a:p>
          <a:p>
            <a:pPr>
              <a:buNone/>
            </a:pPr>
            <a:r>
              <a:rPr lang="en-CA" dirty="0" smtClean="0"/>
              <a:t>size += pad;		f5: (size == </a:t>
            </a:r>
            <a:r>
              <a:rPr lang="en-CA" dirty="0" err="1" smtClean="0"/>
              <a:t>val</a:t>
            </a:r>
            <a:r>
              <a:rPr lang="en-CA" dirty="0" smtClean="0"/>
              <a:t>*2 + pad) &amp;&amp; (</a:t>
            </a:r>
            <a:r>
              <a:rPr lang="en-CA" dirty="0" err="1" smtClean="0"/>
              <a:t>val</a:t>
            </a:r>
            <a:r>
              <a:rPr lang="en-CA" dirty="0" smtClean="0"/>
              <a:t>&lt;=8) &amp;&amp;</a:t>
            </a:r>
          </a:p>
          <a:p>
            <a:pPr>
              <a:buNone/>
            </a:pPr>
            <a:r>
              <a:rPr lang="en-CA" dirty="0" smtClean="0"/>
              <a:t>				      (pad=0 || pad=</a:t>
            </a:r>
            <a:r>
              <a:rPr lang="en-CA" dirty="0" err="1" smtClean="0"/>
              <a:t>sizeof</a:t>
            </a:r>
            <a:r>
              <a:rPr lang="en-CA" dirty="0" smtClean="0"/>
              <a:t>(T32) || pad=</a:t>
            </a:r>
            <a:r>
              <a:rPr lang="en-CA" dirty="0" err="1" smtClean="0"/>
              <a:t>sizeof</a:t>
            </a:r>
            <a:r>
              <a:rPr lang="en-CA" dirty="0" smtClean="0"/>
              <a:t>(T64))</a:t>
            </a:r>
          </a:p>
          <a:p>
            <a:pPr>
              <a:buNone/>
            </a:pPr>
            <a:r>
              <a:rPr lang="en-CA" dirty="0" smtClean="0"/>
              <a:t>PTYPE </a:t>
            </a:r>
            <a:r>
              <a:rPr lang="en-CA" dirty="0" err="1" smtClean="0"/>
              <a:t>ptr</a:t>
            </a:r>
            <a:r>
              <a:rPr lang="en-CA" dirty="0" smtClean="0"/>
              <a:t> = </a:t>
            </a:r>
            <a:r>
              <a:rPr lang="en-CA" dirty="0" err="1" smtClean="0"/>
              <a:t>Alloc</a:t>
            </a:r>
            <a:r>
              <a:rPr lang="en-CA" dirty="0" smtClean="0"/>
              <a:t>(size);	</a:t>
            </a:r>
          </a:p>
          <a:p>
            <a:pPr>
              <a:buNone/>
            </a:pPr>
            <a:r>
              <a:rPr lang="en-CA" dirty="0" smtClean="0"/>
              <a:t>				 </a:t>
            </a:r>
          </a:p>
          <a:p>
            <a:pPr>
              <a:buNone/>
            </a:pPr>
            <a:r>
              <a:rPr lang="en-CA" dirty="0" smtClean="0"/>
              <a:t>				__requires(size != 0) </a:t>
            </a:r>
          </a:p>
          <a:p>
            <a:pPr>
              <a:buNone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>
                <a:solidFill>
                  <a:srgbClr val="FF0000"/>
                </a:solidFill>
              </a:rPr>
              <a:t>Dummy example (step 6)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8915400" cy="5105400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en-CA" sz="3600" dirty="0" err="1" smtClean="0"/>
              <a:t>int</a:t>
            </a:r>
            <a:r>
              <a:rPr lang="en-CA" sz="3600" dirty="0" smtClean="0"/>
              <a:t> f(UINT </a:t>
            </a:r>
            <a:r>
              <a:rPr lang="en-CA" sz="3600" dirty="0" err="1" smtClean="0"/>
              <a:t>val</a:t>
            </a:r>
            <a:r>
              <a:rPr lang="en-CA" sz="3600" dirty="0" smtClean="0"/>
              <a:t>, </a:t>
            </a:r>
            <a:r>
              <a:rPr lang="en-CA" sz="3600" dirty="0" err="1" smtClean="0"/>
              <a:t>bool</a:t>
            </a:r>
            <a:r>
              <a:rPr lang="en-CA" sz="3600" dirty="0" smtClean="0"/>
              <a:t> mode)	</a:t>
            </a:r>
            <a:r>
              <a:rPr lang="en-CA" sz="3600" b="1" dirty="0" smtClean="0"/>
              <a:t>Inferred formula</a:t>
            </a:r>
          </a:p>
          <a:p>
            <a:pPr>
              <a:buNone/>
            </a:pPr>
            <a:r>
              <a:rPr lang="en-CA" sz="3600" dirty="0" smtClean="0"/>
              <a:t>{</a:t>
            </a:r>
          </a:p>
          <a:p>
            <a:pPr>
              <a:buNone/>
            </a:pPr>
            <a:r>
              <a:rPr lang="en-CA" sz="3600" dirty="0" smtClean="0"/>
              <a:t>UINT size, pad = 0;	f1: pad=0</a:t>
            </a:r>
          </a:p>
          <a:p>
            <a:pPr>
              <a:buNone/>
            </a:pPr>
            <a:r>
              <a:rPr lang="en-CA" sz="3600" dirty="0" smtClean="0"/>
              <a:t>if (</a:t>
            </a:r>
            <a:r>
              <a:rPr lang="en-CA" sz="3600" dirty="0" err="1" smtClean="0"/>
              <a:t>val</a:t>
            </a:r>
            <a:r>
              <a:rPr lang="en-CA" sz="3600" dirty="0" smtClean="0"/>
              <a:t> &gt; 8) return ERR;	</a:t>
            </a:r>
          </a:p>
          <a:p>
            <a:pPr>
              <a:buNone/>
            </a:pPr>
            <a:r>
              <a:rPr lang="en-CA" sz="3600" dirty="0" smtClean="0"/>
              <a:t>size = </a:t>
            </a:r>
            <a:r>
              <a:rPr lang="en-CA" sz="3600" dirty="0" err="1" smtClean="0"/>
              <a:t>val</a:t>
            </a:r>
            <a:r>
              <a:rPr lang="en-CA" sz="3600" dirty="0" smtClean="0"/>
              <a:t>*2;		f2: f1 &amp;&amp; (size == </a:t>
            </a:r>
            <a:r>
              <a:rPr lang="en-CA" sz="3600" dirty="0" err="1" smtClean="0"/>
              <a:t>val</a:t>
            </a:r>
            <a:r>
              <a:rPr lang="en-CA" sz="3600" dirty="0" smtClean="0"/>
              <a:t>*2) &amp;&amp; (</a:t>
            </a:r>
            <a:r>
              <a:rPr lang="en-CA" sz="3600" dirty="0" err="1" smtClean="0"/>
              <a:t>val</a:t>
            </a:r>
            <a:r>
              <a:rPr lang="en-CA" sz="3600" dirty="0" smtClean="0"/>
              <a:t> &lt;= 8)</a:t>
            </a:r>
          </a:p>
          <a:p>
            <a:pPr>
              <a:buNone/>
            </a:pPr>
            <a:r>
              <a:rPr lang="en-CA" sz="3600" dirty="0" smtClean="0"/>
              <a:t>if (mode == M32) </a:t>
            </a:r>
          </a:p>
          <a:p>
            <a:pPr>
              <a:buNone/>
            </a:pPr>
            <a:r>
              <a:rPr lang="en-CA" sz="3600" dirty="0" smtClean="0"/>
              <a:t>  pad = </a:t>
            </a:r>
            <a:r>
              <a:rPr lang="en-CA" sz="3600" dirty="0" err="1" smtClean="0"/>
              <a:t>sizeof</a:t>
            </a:r>
            <a:r>
              <a:rPr lang="en-CA" sz="3600" dirty="0" smtClean="0"/>
              <a:t>(T32);	f3: pad=</a:t>
            </a:r>
            <a:r>
              <a:rPr lang="en-CA" sz="3600" dirty="0" err="1" smtClean="0"/>
              <a:t>sizeof</a:t>
            </a:r>
            <a:r>
              <a:rPr lang="en-CA" sz="3600" dirty="0" smtClean="0"/>
              <a:t>(T32) &amp;&amp; (size == </a:t>
            </a:r>
            <a:r>
              <a:rPr lang="en-CA" sz="3600" dirty="0" err="1" smtClean="0"/>
              <a:t>val</a:t>
            </a:r>
            <a:r>
              <a:rPr lang="en-CA" sz="3600" dirty="0" smtClean="0"/>
              <a:t>*2) &amp;&amp; (</a:t>
            </a:r>
            <a:r>
              <a:rPr lang="en-CA" sz="3600" dirty="0" err="1" smtClean="0"/>
              <a:t>val</a:t>
            </a:r>
            <a:r>
              <a:rPr lang="en-CA" sz="3600" dirty="0" smtClean="0"/>
              <a:t> &lt;= 8)</a:t>
            </a:r>
          </a:p>
          <a:p>
            <a:pPr>
              <a:buNone/>
            </a:pPr>
            <a:r>
              <a:rPr lang="en-CA" sz="3600" dirty="0" smtClean="0"/>
              <a:t>else if (mode == M64) </a:t>
            </a:r>
          </a:p>
          <a:p>
            <a:pPr>
              <a:buNone/>
            </a:pPr>
            <a:r>
              <a:rPr lang="en-CA" sz="3600" dirty="0" smtClean="0"/>
              <a:t>   pad = </a:t>
            </a:r>
            <a:r>
              <a:rPr lang="en-CA" sz="3600" dirty="0" err="1" smtClean="0"/>
              <a:t>sizeof</a:t>
            </a:r>
            <a:r>
              <a:rPr lang="en-CA" sz="3600" dirty="0" smtClean="0"/>
              <a:t>(T64);	f4: pad=</a:t>
            </a:r>
            <a:r>
              <a:rPr lang="en-CA" sz="3600" dirty="0" err="1" smtClean="0"/>
              <a:t>sizeof</a:t>
            </a:r>
            <a:r>
              <a:rPr lang="en-CA" sz="3600" dirty="0" smtClean="0"/>
              <a:t>(T64) &amp;&amp; (size == </a:t>
            </a:r>
            <a:r>
              <a:rPr lang="en-CA" sz="3600" dirty="0" err="1" smtClean="0"/>
              <a:t>val</a:t>
            </a:r>
            <a:r>
              <a:rPr lang="en-CA" sz="3600" dirty="0" smtClean="0"/>
              <a:t>*2) &amp;&amp; (</a:t>
            </a:r>
            <a:r>
              <a:rPr lang="en-CA" sz="3600" dirty="0" err="1" smtClean="0"/>
              <a:t>val</a:t>
            </a:r>
            <a:r>
              <a:rPr lang="en-CA" sz="3600" dirty="0" smtClean="0"/>
              <a:t> &lt;= 8)</a:t>
            </a:r>
          </a:p>
          <a:p>
            <a:pPr>
              <a:buNone/>
            </a:pPr>
            <a:r>
              <a:rPr lang="en-CA" sz="3600" dirty="0" smtClean="0"/>
              <a:t>size += pad;		f5: (size == </a:t>
            </a:r>
            <a:r>
              <a:rPr lang="en-CA" sz="3600" dirty="0" err="1" smtClean="0"/>
              <a:t>val</a:t>
            </a:r>
            <a:r>
              <a:rPr lang="en-CA" sz="3600" dirty="0" smtClean="0"/>
              <a:t>*2 + pad) &amp;&amp; (</a:t>
            </a:r>
            <a:r>
              <a:rPr lang="en-CA" sz="3600" dirty="0" err="1" smtClean="0"/>
              <a:t>val</a:t>
            </a:r>
            <a:r>
              <a:rPr lang="en-CA" sz="3600" dirty="0" smtClean="0"/>
              <a:t>&lt;=8) &amp;&amp;</a:t>
            </a:r>
          </a:p>
          <a:p>
            <a:pPr>
              <a:buNone/>
            </a:pPr>
            <a:r>
              <a:rPr lang="en-CA" sz="3600" dirty="0" smtClean="0"/>
              <a:t>				      (pad=0 || pad=</a:t>
            </a:r>
            <a:r>
              <a:rPr lang="en-CA" sz="3600" dirty="0" err="1" smtClean="0"/>
              <a:t>sizeof</a:t>
            </a:r>
            <a:r>
              <a:rPr lang="en-CA" sz="3600" dirty="0" smtClean="0"/>
              <a:t>(T32) || pad=</a:t>
            </a:r>
            <a:r>
              <a:rPr lang="en-CA" sz="3600" dirty="0" err="1" smtClean="0"/>
              <a:t>sizeof</a:t>
            </a:r>
            <a:r>
              <a:rPr lang="en-CA" sz="3600" dirty="0" smtClean="0"/>
              <a:t>(T64))</a:t>
            </a:r>
          </a:p>
          <a:p>
            <a:pPr>
              <a:buNone/>
            </a:pPr>
            <a:r>
              <a:rPr lang="en-CA" sz="3600" dirty="0" smtClean="0"/>
              <a:t>PTYPE </a:t>
            </a:r>
            <a:r>
              <a:rPr lang="en-CA" sz="3600" dirty="0" err="1" smtClean="0"/>
              <a:t>ptr</a:t>
            </a:r>
            <a:r>
              <a:rPr lang="en-CA" sz="3600" dirty="0" smtClean="0"/>
              <a:t> = </a:t>
            </a:r>
            <a:r>
              <a:rPr lang="en-CA" sz="3600" dirty="0" err="1" smtClean="0"/>
              <a:t>Alloc</a:t>
            </a:r>
            <a:r>
              <a:rPr lang="en-CA" sz="3600" dirty="0" smtClean="0"/>
              <a:t>(size);	f6: 0 &lt;= size &lt;= 16 + MAX(0, </a:t>
            </a:r>
            <a:r>
              <a:rPr lang="en-CA" sz="3600" dirty="0" err="1" smtClean="0"/>
              <a:t>sizeof</a:t>
            </a:r>
            <a:r>
              <a:rPr lang="en-CA" sz="3600" dirty="0" smtClean="0"/>
              <a:t>(T32), </a:t>
            </a:r>
            <a:r>
              <a:rPr lang="en-CA" sz="3600" dirty="0" err="1" smtClean="0"/>
              <a:t>sizeof</a:t>
            </a:r>
            <a:r>
              <a:rPr lang="en-CA" sz="3600" dirty="0" smtClean="0"/>
              <a:t>(T64))</a:t>
            </a:r>
          </a:p>
          <a:p>
            <a:pPr>
              <a:buNone/>
            </a:pPr>
            <a:endParaRPr lang="en-CA" sz="3600" dirty="0" smtClean="0"/>
          </a:p>
          <a:p>
            <a:pPr>
              <a:buNone/>
            </a:pPr>
            <a:r>
              <a:rPr lang="en-CA" sz="3600" dirty="0" smtClean="0"/>
              <a:t>				__requires(size != 0)   </a:t>
            </a:r>
            <a:r>
              <a:rPr lang="en-CA" sz="3600" b="1" dirty="0" smtClean="0">
                <a:solidFill>
                  <a:srgbClr val="FF0000"/>
                </a:solidFill>
              </a:rPr>
              <a:t>Precondition violation!</a:t>
            </a:r>
          </a:p>
          <a:p>
            <a:pPr>
              <a:buNone/>
            </a:pPr>
            <a:endParaRPr lang="en-CA" sz="3600" b="1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en-CA" sz="3600" b="1" dirty="0" smtClean="0"/>
              <a:t>In practice, we analyze each path separately to avoid approx. at merge points.</a:t>
            </a:r>
          </a:p>
          <a:p>
            <a:pPr>
              <a:buNone/>
            </a:pPr>
            <a:endParaRPr lang="en-CA" sz="3600" b="1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>
                <a:solidFill>
                  <a:srgbClr val="FF0000"/>
                </a:solidFill>
              </a:rPr>
              <a:t>Automated analysis : HAVOC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76800"/>
          </a:xfrm>
        </p:spPr>
        <p:txBody>
          <a:bodyPr>
            <a:normAutofit fontScale="92500" lnSpcReduction="20000"/>
          </a:bodyPr>
          <a:lstStyle/>
          <a:p>
            <a:r>
              <a:rPr lang="en-CA" sz="2100" b="1" dirty="0" smtClean="0"/>
              <a:t>HAVOC: Heap Aware Verifier for C programs</a:t>
            </a:r>
          </a:p>
          <a:p>
            <a:pPr lvl="1"/>
            <a:r>
              <a:rPr lang="en-CA" sz="2100" b="1" dirty="0" smtClean="0"/>
              <a:t>A static analysis tool for source code:</a:t>
            </a:r>
          </a:p>
          <a:p>
            <a:pPr lvl="2"/>
            <a:r>
              <a:rPr lang="en-CA" sz="2100" b="1" dirty="0" smtClean="0"/>
              <a:t>Based on the Boogie theorem </a:t>
            </a:r>
            <a:r>
              <a:rPr lang="en-CA" sz="2100" b="1" dirty="0" err="1" smtClean="0"/>
              <a:t>prover</a:t>
            </a:r>
            <a:endParaRPr lang="en-CA" sz="2100" b="1" dirty="0" smtClean="0"/>
          </a:p>
          <a:p>
            <a:pPr lvl="2"/>
            <a:r>
              <a:rPr lang="en-CA" sz="2100" b="1" dirty="0" smtClean="0"/>
              <a:t>Uses a documented code IR : </a:t>
            </a:r>
            <a:r>
              <a:rPr lang="en-CA" sz="2100" b="1" dirty="0" err="1" smtClean="0"/>
              <a:t>BoogiePL</a:t>
            </a:r>
            <a:endParaRPr lang="en-CA" sz="2100" b="1" dirty="0" smtClean="0"/>
          </a:p>
          <a:p>
            <a:pPr lvl="2"/>
            <a:r>
              <a:rPr lang="en-CA" sz="2100" b="1" dirty="0" smtClean="0"/>
              <a:t>Decision procedure based on constraint solving (Z3)</a:t>
            </a:r>
          </a:p>
          <a:p>
            <a:pPr lvl="2"/>
            <a:r>
              <a:rPr lang="en-CA" sz="2100" b="1" dirty="0" smtClean="0"/>
              <a:t>User can specify properties to be checked via annotations</a:t>
            </a:r>
          </a:p>
          <a:p>
            <a:pPr lvl="2">
              <a:buNone/>
            </a:pPr>
            <a:endParaRPr lang="en-CA" sz="2100" b="1" dirty="0" smtClean="0"/>
          </a:p>
          <a:p>
            <a:r>
              <a:rPr lang="en-CA" sz="2100" b="1" dirty="0" smtClean="0"/>
              <a:t>Project developed at Microsoft Research in the </a:t>
            </a:r>
            <a:r>
              <a:rPr lang="en-CA" sz="2100" b="1" dirty="0" err="1" smtClean="0"/>
              <a:t>RiSE</a:t>
            </a:r>
            <a:r>
              <a:rPr lang="en-CA" sz="2100" b="1" dirty="0" smtClean="0"/>
              <a:t> team</a:t>
            </a:r>
          </a:p>
          <a:p>
            <a:pPr lvl="1"/>
            <a:r>
              <a:rPr lang="en-CA" sz="2100" i="1" dirty="0" smtClean="0">
                <a:hlinkClick r:id="rId2"/>
              </a:rPr>
              <a:t>http://research.</a:t>
            </a:r>
            <a:r>
              <a:rPr lang="en-CA" sz="2100" b="1" i="1" dirty="0" smtClean="0">
                <a:hlinkClick r:id="rId2"/>
              </a:rPr>
              <a:t>microsoft</a:t>
            </a:r>
            <a:r>
              <a:rPr lang="en-CA" sz="2100" i="1" dirty="0" smtClean="0">
                <a:hlinkClick r:id="rId2"/>
              </a:rPr>
              <a:t>.com/en-us/projects/</a:t>
            </a:r>
            <a:r>
              <a:rPr lang="en-CA" sz="2100" b="1" i="1" dirty="0" smtClean="0">
                <a:hlinkClick r:id="rId2"/>
              </a:rPr>
              <a:t>havoc</a:t>
            </a:r>
            <a:r>
              <a:rPr lang="en-CA" sz="2100" i="1" dirty="0" smtClean="0">
                <a:hlinkClick r:id="rId2"/>
              </a:rPr>
              <a:t>/</a:t>
            </a:r>
            <a:endParaRPr lang="en-CA" sz="2100" b="1" dirty="0" smtClean="0"/>
          </a:p>
          <a:p>
            <a:pPr lvl="1"/>
            <a:r>
              <a:rPr lang="en-CA" sz="2100" b="1" dirty="0" smtClean="0"/>
              <a:t>Plug-in for the Microsoft C/C++ compiler</a:t>
            </a:r>
          </a:p>
          <a:p>
            <a:pPr lvl="1"/>
            <a:r>
              <a:rPr lang="en-CA" sz="2100" b="1" dirty="0" smtClean="0"/>
              <a:t>Detailed user manual</a:t>
            </a:r>
          </a:p>
          <a:p>
            <a:pPr lvl="1">
              <a:buNone/>
            </a:pPr>
            <a:endParaRPr lang="en-CA" sz="2100" b="1" dirty="0" smtClean="0"/>
          </a:p>
          <a:p>
            <a:r>
              <a:rPr lang="en-CA" sz="2500" b="1" dirty="0" smtClean="0"/>
              <a:t>MSEC use HAVOC for the assessment of software security properties:</a:t>
            </a:r>
          </a:p>
          <a:p>
            <a:pPr lvl="1"/>
            <a:r>
              <a:rPr lang="en-CA" sz="2100" b="1" dirty="0" smtClean="0"/>
              <a:t>To find new bugs.</a:t>
            </a:r>
          </a:p>
          <a:p>
            <a:pPr lvl="1"/>
            <a:r>
              <a:rPr lang="en-CA" sz="2100" b="1" dirty="0" smtClean="0"/>
              <a:t>To find variants of existing bugs.</a:t>
            </a:r>
          </a:p>
          <a:p>
            <a:pPr lvl="1">
              <a:buNone/>
            </a:pPr>
            <a:endParaRPr lang="en-CA" b="1" dirty="0" smtClean="0"/>
          </a:p>
          <a:p>
            <a:endParaRPr lang="en-CA" b="1" dirty="0"/>
          </a:p>
          <a:p>
            <a:endParaRPr lang="en-CA" b="1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rgbClr val="FF0000"/>
                </a:solidFill>
              </a:rPr>
              <a:t>HAVOC: The big picture</a:t>
            </a:r>
            <a:endParaRPr lang="en-CA" dirty="0">
              <a:solidFill>
                <a:srgbClr val="FF0000"/>
              </a:solidFill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457200" y="1295400"/>
          <a:ext cx="8229600" cy="48307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37</a:t>
            </a:fld>
            <a:endParaRPr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3098800" y="2147888"/>
            <a:ext cx="2330450" cy="9906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r>
              <a:rPr lang="en-US" sz="2400" dirty="0" smtClean="0"/>
              <a:t>   C </a:t>
            </a:r>
            <a:r>
              <a:rPr lang="en-US" sz="2400" dirty="0">
                <a:sym typeface="Wingdings" pitchFamily="2" charset="2"/>
              </a:rPr>
              <a:t> </a:t>
            </a:r>
            <a:r>
              <a:rPr lang="en-US" sz="2400" dirty="0" err="1"/>
              <a:t>BoogiePL</a:t>
            </a:r>
            <a:endParaRPr lang="en-US" sz="2400" dirty="0"/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2667000" y="5110162"/>
            <a:ext cx="3048000" cy="1443037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r>
              <a:rPr lang="en-US" dirty="0" smtClean="0"/>
              <a:t>            </a:t>
            </a:r>
            <a:r>
              <a:rPr lang="en-US" sz="2400" dirty="0" smtClean="0"/>
              <a:t>SMT </a:t>
            </a:r>
            <a:r>
              <a:rPr lang="en-US" sz="2400" dirty="0"/>
              <a:t>Solver (Z3</a:t>
            </a:r>
            <a:r>
              <a:rPr lang="en-US" sz="2400" dirty="0" smtClean="0"/>
              <a:t>)</a:t>
            </a:r>
            <a:endParaRPr lang="en-US" dirty="0" smtClean="0"/>
          </a:p>
          <a:p>
            <a:pPr algn="ctr"/>
            <a:r>
              <a:rPr lang="en-US" dirty="0" smtClean="0"/>
              <a:t>       </a:t>
            </a:r>
            <a:r>
              <a:rPr lang="en-US" sz="2000" dirty="0" smtClean="0"/>
              <a:t>Decision procedures for </a:t>
            </a:r>
          </a:p>
          <a:p>
            <a:pPr algn="ctr"/>
            <a:r>
              <a:rPr lang="en-US" sz="2000" dirty="0" smtClean="0"/>
              <a:t>     types, lists, arrays</a:t>
            </a:r>
            <a:endParaRPr lang="en-US" sz="2000" dirty="0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3098800" y="3629025"/>
            <a:ext cx="2330450" cy="9906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r>
              <a:rPr lang="en-US" sz="2400" dirty="0" smtClean="0"/>
              <a:t>   Boogie </a:t>
            </a:r>
            <a:r>
              <a:rPr lang="en-US" sz="2400" dirty="0" err="1"/>
              <a:t>VCGen</a:t>
            </a:r>
            <a:endParaRPr lang="en-US" sz="2400" dirty="0"/>
          </a:p>
        </p:txBody>
      </p:sp>
      <p:sp>
        <p:nvSpPr>
          <p:cNvPr id="9" name="Line 8"/>
          <p:cNvSpPr>
            <a:spLocks noChangeShapeType="1"/>
          </p:cNvSpPr>
          <p:nvPr/>
        </p:nvSpPr>
        <p:spPr bwMode="auto">
          <a:xfrm>
            <a:off x="4876800" y="1371600"/>
            <a:ext cx="0" cy="762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en-US"/>
          </a:p>
        </p:txBody>
      </p:sp>
      <p:sp>
        <p:nvSpPr>
          <p:cNvPr id="10" name="Line 10"/>
          <p:cNvSpPr>
            <a:spLocks noChangeShapeType="1"/>
          </p:cNvSpPr>
          <p:nvPr/>
        </p:nvSpPr>
        <p:spPr bwMode="auto">
          <a:xfrm>
            <a:off x="4264025" y="3141663"/>
            <a:ext cx="0" cy="49371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en-US"/>
          </a:p>
        </p:txBody>
      </p:sp>
      <p:sp>
        <p:nvSpPr>
          <p:cNvPr id="11" name="Line 11"/>
          <p:cNvSpPr>
            <a:spLocks noChangeShapeType="1"/>
          </p:cNvSpPr>
          <p:nvPr/>
        </p:nvSpPr>
        <p:spPr bwMode="auto">
          <a:xfrm>
            <a:off x="4264025" y="4632325"/>
            <a:ext cx="0" cy="49371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en-US"/>
          </a:p>
        </p:txBody>
      </p:sp>
      <p:sp>
        <p:nvSpPr>
          <p:cNvPr id="12" name="Text Box 12"/>
          <p:cNvSpPr txBox="1">
            <a:spLocks noChangeArrowheads="1"/>
          </p:cNvSpPr>
          <p:nvPr/>
        </p:nvSpPr>
        <p:spPr bwMode="auto">
          <a:xfrm>
            <a:off x="2252304" y="1371600"/>
            <a:ext cx="148149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dirty="0" smtClean="0"/>
              <a:t>C program</a:t>
            </a:r>
            <a:endParaRPr lang="en-US" sz="2400" dirty="0"/>
          </a:p>
        </p:txBody>
      </p:sp>
      <p:sp>
        <p:nvSpPr>
          <p:cNvPr id="13" name="Text Box 16"/>
          <p:cNvSpPr txBox="1">
            <a:spLocks noChangeArrowheads="1"/>
          </p:cNvSpPr>
          <p:nvPr/>
        </p:nvSpPr>
        <p:spPr bwMode="auto">
          <a:xfrm>
            <a:off x="4367213" y="3098800"/>
            <a:ext cx="365035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dirty="0" err="1"/>
              <a:t>BoogiePL</a:t>
            </a:r>
            <a:r>
              <a:rPr lang="en-US" sz="2400" dirty="0"/>
              <a:t> </a:t>
            </a:r>
            <a:r>
              <a:rPr lang="en-US" sz="2400" dirty="0" smtClean="0"/>
              <a:t>program (.</a:t>
            </a:r>
            <a:r>
              <a:rPr lang="en-US" sz="2400" dirty="0" err="1" smtClean="0"/>
              <a:t>bpl</a:t>
            </a:r>
            <a:r>
              <a:rPr lang="en-US" sz="2400" dirty="0" smtClean="0"/>
              <a:t> file)</a:t>
            </a:r>
            <a:endParaRPr lang="en-US" sz="2400" dirty="0"/>
          </a:p>
        </p:txBody>
      </p:sp>
      <p:sp>
        <p:nvSpPr>
          <p:cNvPr id="14" name="Text Box 17"/>
          <p:cNvSpPr txBox="1">
            <a:spLocks noChangeArrowheads="1"/>
          </p:cNvSpPr>
          <p:nvPr/>
        </p:nvSpPr>
        <p:spPr bwMode="auto">
          <a:xfrm>
            <a:off x="4367213" y="4652963"/>
            <a:ext cx="285918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dirty="0"/>
              <a:t>Verification condition</a:t>
            </a:r>
          </a:p>
        </p:txBody>
      </p:sp>
      <p:sp>
        <p:nvSpPr>
          <p:cNvPr id="15" name="Text Box 18"/>
          <p:cNvSpPr txBox="1">
            <a:spLocks noChangeArrowheads="1"/>
          </p:cNvSpPr>
          <p:nvPr/>
        </p:nvSpPr>
        <p:spPr bwMode="auto">
          <a:xfrm>
            <a:off x="6110237" y="2438400"/>
            <a:ext cx="211936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dirty="0"/>
              <a:t>Memory model</a:t>
            </a:r>
          </a:p>
        </p:txBody>
      </p:sp>
      <p:sp>
        <p:nvSpPr>
          <p:cNvPr id="16" name="Line 19"/>
          <p:cNvSpPr>
            <a:spLocks noChangeShapeType="1"/>
          </p:cNvSpPr>
          <p:nvPr/>
        </p:nvSpPr>
        <p:spPr bwMode="auto">
          <a:xfrm flipH="1">
            <a:off x="5427663" y="2671763"/>
            <a:ext cx="685800" cy="0"/>
          </a:xfrm>
          <a:prstGeom prst="line">
            <a:avLst/>
          </a:prstGeom>
          <a:noFill/>
          <a:ln w="41275" cmpd="sng">
            <a:solidFill>
              <a:schemeClr val="tx1"/>
            </a:solidFill>
            <a:round/>
            <a:headEnd/>
            <a:tailEnd type="triangle" w="lg" len="lg"/>
          </a:ln>
          <a:effectLst>
            <a:outerShdw blurRad="50800" dist="38100" dir="5400000" algn="t" rotWithShape="0">
              <a:schemeClr val="bg2">
                <a:lumMod val="50000"/>
                <a:alpha val="40000"/>
              </a:scheme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7" name="Text Box 22"/>
          <p:cNvSpPr txBox="1">
            <a:spLocks noChangeArrowheads="1"/>
          </p:cNvSpPr>
          <p:nvPr/>
        </p:nvSpPr>
        <p:spPr bwMode="auto">
          <a:xfrm>
            <a:off x="381000" y="5562600"/>
            <a:ext cx="115679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dirty="0">
                <a:solidFill>
                  <a:srgbClr val="336600"/>
                </a:solidFill>
              </a:rPr>
              <a:t>Verified</a:t>
            </a:r>
            <a:endParaRPr lang="en-US" dirty="0">
              <a:solidFill>
                <a:srgbClr val="336600"/>
              </a:solidFill>
            </a:endParaRPr>
          </a:p>
        </p:txBody>
      </p:sp>
      <p:cxnSp>
        <p:nvCxnSpPr>
          <p:cNvPr id="18" name="Straight Arrow Connector 17"/>
          <p:cNvCxnSpPr>
            <a:stCxn id="7" idx="3"/>
          </p:cNvCxnSpPr>
          <p:nvPr/>
        </p:nvCxnSpPr>
        <p:spPr>
          <a:xfrm>
            <a:off x="5715000" y="5831681"/>
            <a:ext cx="838200" cy="1588"/>
          </a:xfrm>
          <a:prstGeom prst="straightConnector1">
            <a:avLst/>
          </a:prstGeom>
          <a:ln>
            <a:headEnd type="none" w="med" len="med"/>
            <a:tailEnd type="triangle" w="lg" len="lg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>
            <a:stCxn id="7" idx="1"/>
          </p:cNvCxnSpPr>
          <p:nvPr/>
        </p:nvCxnSpPr>
        <p:spPr>
          <a:xfrm rot="10800000">
            <a:off x="1600200" y="5831681"/>
            <a:ext cx="1066800" cy="1588"/>
          </a:xfrm>
          <a:prstGeom prst="straightConnector1">
            <a:avLst/>
          </a:prstGeom>
          <a:ln>
            <a:headEnd type="none" w="med" len="med"/>
            <a:tailEnd type="triangle" w="lg" len="lg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0" name="Text Box 22"/>
          <p:cNvSpPr txBox="1">
            <a:spLocks noChangeArrowheads="1"/>
          </p:cNvSpPr>
          <p:nvPr/>
        </p:nvSpPr>
        <p:spPr bwMode="auto">
          <a:xfrm>
            <a:off x="6553200" y="5562600"/>
            <a:ext cx="124162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Warning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21" name="Line 8"/>
          <p:cNvSpPr>
            <a:spLocks noChangeShapeType="1"/>
          </p:cNvSpPr>
          <p:nvPr/>
        </p:nvSpPr>
        <p:spPr bwMode="auto">
          <a:xfrm>
            <a:off x="3733800" y="1371600"/>
            <a:ext cx="0" cy="762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en-US"/>
          </a:p>
        </p:txBody>
      </p:sp>
      <p:sp>
        <p:nvSpPr>
          <p:cNvPr id="22" name="Text Box 12"/>
          <p:cNvSpPr txBox="1">
            <a:spLocks noChangeArrowheads="1"/>
          </p:cNvSpPr>
          <p:nvPr/>
        </p:nvSpPr>
        <p:spPr bwMode="auto">
          <a:xfrm>
            <a:off x="4995504" y="1371600"/>
            <a:ext cx="170886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dirty="0" smtClean="0"/>
              <a:t>Annotations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rgbClr val="FF0000"/>
                </a:solidFill>
              </a:rPr>
              <a:t>HAVOC analysis modes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CA" dirty="0" smtClean="0"/>
              <a:t>HAVOC can run either as a local checker (intra-procedural analysis only) or a global checker (inter-procedural analysis)</a:t>
            </a:r>
          </a:p>
          <a:p>
            <a:pPr lvl="1"/>
            <a:r>
              <a:rPr lang="en-CA" dirty="0" smtClean="0"/>
              <a:t>In local checking mode, function parameters and return values of </a:t>
            </a:r>
            <a:r>
              <a:rPr lang="en-CA" dirty="0" err="1" smtClean="0"/>
              <a:t>callees</a:t>
            </a:r>
            <a:r>
              <a:rPr lang="en-CA" dirty="0" smtClean="0"/>
              <a:t> are always assumed </a:t>
            </a:r>
            <a:r>
              <a:rPr lang="en-CA" dirty="0" err="1" smtClean="0"/>
              <a:t>untrusted</a:t>
            </a:r>
            <a:r>
              <a:rPr lang="en-CA" dirty="0" smtClean="0"/>
              <a:t>.</a:t>
            </a:r>
          </a:p>
          <a:p>
            <a:pPr lvl="2"/>
            <a:r>
              <a:rPr lang="en-CA" dirty="0" smtClean="0"/>
              <a:t>Leads to more false positives.</a:t>
            </a:r>
          </a:p>
          <a:p>
            <a:pPr lvl="2"/>
            <a:r>
              <a:rPr lang="en-CA" dirty="0" smtClean="0"/>
              <a:t>Analysis converges fast.</a:t>
            </a:r>
          </a:p>
          <a:p>
            <a:pPr lvl="1"/>
            <a:r>
              <a:rPr lang="en-CA" dirty="0" smtClean="0"/>
              <a:t>In global checking mode, preconditions are propagated to called functions at call sites. Parameters and return values are no more assumed </a:t>
            </a:r>
            <a:r>
              <a:rPr lang="en-CA" dirty="0" err="1" smtClean="0"/>
              <a:t>untrusted</a:t>
            </a:r>
            <a:r>
              <a:rPr lang="en-CA" dirty="0" smtClean="0"/>
              <a:t>.</a:t>
            </a:r>
          </a:p>
          <a:p>
            <a:pPr lvl="2"/>
            <a:r>
              <a:rPr lang="en-CA" dirty="0" smtClean="0"/>
              <a:t>Global checking performs inter-procedural inference using a fixed-point algorithm over the </a:t>
            </a:r>
            <a:r>
              <a:rPr lang="en-CA" smtClean="0"/>
              <a:t>call graph.</a:t>
            </a:r>
            <a:endParaRPr lang="en-CA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38</a:t>
            </a:fld>
            <a:endParaRPr lang="en-US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>
                <a:solidFill>
                  <a:srgbClr val="FF0000"/>
                </a:solidFill>
              </a:rPr>
              <a:t>Example of HAVOC annotations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5181600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endParaRPr lang="en-CA" b="1" dirty="0"/>
          </a:p>
          <a:p>
            <a:r>
              <a:rPr lang="en-CA" b="1" dirty="0" smtClean="0"/>
              <a:t>Our property of interest is very easily expressible using preconditions over the allocation API.</a:t>
            </a:r>
            <a:endParaRPr lang="en-CA" b="1" dirty="0"/>
          </a:p>
          <a:p>
            <a:pPr>
              <a:buNone/>
            </a:pPr>
            <a:endParaRPr lang="en-CA" dirty="0" smtClean="0"/>
          </a:p>
          <a:p>
            <a:pPr>
              <a:buNone/>
            </a:pPr>
            <a:r>
              <a:rPr lang="en-CA" dirty="0" smtClean="0"/>
              <a:t>__requires(Size != 0)</a:t>
            </a:r>
          </a:p>
          <a:p>
            <a:pPr>
              <a:buNone/>
            </a:pPr>
            <a:r>
              <a:rPr lang="en-CA" dirty="0" smtClean="0"/>
              <a:t>PVOID </a:t>
            </a:r>
            <a:r>
              <a:rPr lang="en-CA" dirty="0" err="1" smtClean="0"/>
              <a:t>ExAllocatePool</a:t>
            </a:r>
            <a:r>
              <a:rPr lang="en-CA" dirty="0" smtClean="0"/>
              <a:t>(POOL_TYPE </a:t>
            </a:r>
            <a:r>
              <a:rPr lang="en-CA" dirty="0" err="1" smtClean="0"/>
              <a:t>PoolType</a:t>
            </a:r>
            <a:r>
              <a:rPr lang="en-CA" dirty="0" smtClean="0"/>
              <a:t>, SIZE_T Size);</a:t>
            </a:r>
          </a:p>
          <a:p>
            <a:pPr>
              <a:buNone/>
            </a:pPr>
            <a:endParaRPr lang="en-CA" dirty="0" smtClean="0"/>
          </a:p>
          <a:p>
            <a:r>
              <a:rPr lang="en-CA" b="1" dirty="0" smtClean="0"/>
              <a:t>The analyzer can prove that 98% of allocation sites are secure </a:t>
            </a:r>
            <a:r>
              <a:rPr lang="en-CA" b="1" dirty="0" err="1" smtClean="0"/>
              <a:t>wrt</a:t>
            </a:r>
            <a:r>
              <a:rPr lang="en-CA" b="1" dirty="0" smtClean="0"/>
              <a:t>. zero allocations using local analysis only. The rest shows up in the warning list.  </a:t>
            </a:r>
          </a:p>
          <a:p>
            <a:pPr lvl="1"/>
            <a:r>
              <a:rPr lang="en-CA" dirty="0" smtClean="0"/>
              <a:t>100 warnings for 1 million LOC (numbers differ for other properties).</a:t>
            </a:r>
            <a:endParaRPr lang="en-CA" b="1" dirty="0" smtClean="0"/>
          </a:p>
          <a:p>
            <a:pPr lvl="1"/>
            <a:r>
              <a:rPr lang="en-CA" dirty="0" smtClean="0"/>
              <a:t>Can be refined with global analysis to obtain perfect result. The analysis becomes much more expensive to resolve the remaining 2% of cases.</a:t>
            </a:r>
          </a:p>
          <a:p>
            <a:pPr lvl="1">
              <a:buNone/>
            </a:pPr>
            <a:endParaRPr lang="en-CA" dirty="0" smtClean="0"/>
          </a:p>
          <a:p>
            <a:r>
              <a:rPr lang="en-CA" b="1" dirty="0" smtClean="0"/>
              <a:t>A simple local check found multiple escalation of privilege bugs in the windows kernel.</a:t>
            </a:r>
            <a:endParaRPr lang="en-CA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>
                <a:solidFill>
                  <a:srgbClr val="FF0000"/>
                </a:solidFill>
              </a:rPr>
              <a:t>Using HAVOC to find complex bugs in the remote kernel attack surface</a:t>
            </a:r>
            <a:endParaRPr lang="en-CA" dirty="0">
              <a:solidFill>
                <a:srgbClr val="FF0000"/>
              </a:solidFill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457200" y="1600201"/>
          <a:ext cx="8229600" cy="25145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40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609600" y="3810000"/>
            <a:ext cx="80772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CA" dirty="0" smtClean="0"/>
              <a:t>  Inter-modules bugs are hard to find with static analysis as they involves multiple interfaced components implemented in many millions of LOC.</a:t>
            </a:r>
          </a:p>
          <a:p>
            <a:pPr>
              <a:buFont typeface="Arial" pitchFamily="34" charset="0"/>
              <a:buChar char="•"/>
            </a:pPr>
            <a:r>
              <a:rPr lang="en-CA" dirty="0" smtClean="0"/>
              <a:t> How to find all such bugs quickly? </a:t>
            </a:r>
          </a:p>
          <a:p>
            <a:pPr lvl="1">
              <a:buFont typeface="Arial" pitchFamily="34" charset="0"/>
              <a:buChar char="•"/>
            </a:pPr>
            <a:r>
              <a:rPr lang="en-CA" dirty="0" smtClean="0"/>
              <a:t> Restrict the analysis to the server driver.</a:t>
            </a:r>
          </a:p>
          <a:p>
            <a:pPr lvl="1">
              <a:buFont typeface="Arial" pitchFamily="34" charset="0"/>
              <a:buChar char="•"/>
            </a:pPr>
            <a:r>
              <a:rPr lang="en-CA" dirty="0" smtClean="0"/>
              <a:t> Understand what happens behind interface calls (ex: </a:t>
            </a:r>
            <a:r>
              <a:rPr lang="en-CA" dirty="0" err="1" smtClean="0"/>
              <a:t>IoDoRequest</a:t>
            </a:r>
            <a:r>
              <a:rPr lang="en-CA" dirty="0" smtClean="0"/>
              <a:t>())</a:t>
            </a:r>
          </a:p>
          <a:p>
            <a:pPr lvl="1">
              <a:buFont typeface="Arial" pitchFamily="34" charset="0"/>
              <a:buChar char="•"/>
            </a:pPr>
            <a:r>
              <a:rPr lang="en-CA" dirty="0" smtClean="0"/>
              <a:t> We enforce post-conditions on the parameters of the interface API</a:t>
            </a:r>
          </a:p>
          <a:p>
            <a:pPr lvl="1"/>
            <a:endParaRPr lang="en-CA" dirty="0" smtClean="0"/>
          </a:p>
          <a:p>
            <a:pPr lvl="1"/>
            <a:r>
              <a:rPr lang="en-CA" b="1" dirty="0" smtClean="0"/>
              <a:t>__requires(size != 0) </a:t>
            </a:r>
          </a:p>
          <a:p>
            <a:pPr lvl="1"/>
            <a:r>
              <a:rPr lang="en-CA" b="1" dirty="0" smtClean="0"/>
              <a:t>BOOL </a:t>
            </a:r>
            <a:r>
              <a:rPr lang="en-CA" b="1" dirty="0" err="1" smtClean="0"/>
              <a:t>IoDoRequest</a:t>
            </a:r>
            <a:r>
              <a:rPr lang="en-CA" b="1" dirty="0" smtClean="0"/>
              <a:t>(PVOID data, UINT size);</a:t>
            </a:r>
          </a:p>
          <a:p>
            <a:pPr lvl="1"/>
            <a:endParaRPr lang="en-CA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en-CA" dirty="0" smtClean="0"/>
          </a:p>
          <a:p>
            <a:pPr algn="ctr">
              <a:buNone/>
            </a:pPr>
            <a:endParaRPr lang="en-CA" dirty="0" smtClean="0"/>
          </a:p>
          <a:p>
            <a:pPr algn="ctr">
              <a:buNone/>
            </a:pPr>
            <a:r>
              <a:rPr lang="en-CA" sz="4800" b="1" dirty="0" smtClean="0">
                <a:solidFill>
                  <a:srgbClr val="FF0000"/>
                </a:solidFill>
              </a:rPr>
              <a:t>Part III: generalization</a:t>
            </a:r>
          </a:p>
          <a:p>
            <a:pPr algn="ctr">
              <a:buNone/>
            </a:pPr>
            <a:r>
              <a:rPr lang="en-CA" sz="4800" b="1" dirty="0" smtClean="0">
                <a:solidFill>
                  <a:srgbClr val="FF0000"/>
                </a:solidFill>
              </a:rPr>
              <a:t>Near-zero allocation analysis</a:t>
            </a:r>
            <a:endParaRPr lang="en-CA" sz="4800" b="1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rgbClr val="FF0000"/>
                </a:solidFill>
              </a:rPr>
              <a:t>Near-zero allocation analysis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CA" dirty="0" smtClean="0"/>
              <a:t>Sometimes zero allocations are correctly filtered by wrapper macros that ensures NULL is returned if 0 is passed as a size. Those API are obviously not vulnerable to zero allocations.</a:t>
            </a:r>
          </a:p>
          <a:p>
            <a:r>
              <a:rPr lang="en-CA" dirty="0" smtClean="0"/>
              <a:t>Dangerous behaviour can still happen if the size variable is not properly handled. We give an example of such remote overflow bug.</a:t>
            </a:r>
          </a:p>
          <a:p>
            <a:r>
              <a:rPr lang="en-CA" dirty="0" smtClean="0"/>
              <a:t>We currently have no automated analysis for finding those bugs (beside existing generic and noisy buffer overflow finders) but we found some by code review.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>
                <a:solidFill>
                  <a:srgbClr val="FF0000"/>
                </a:solidFill>
              </a:rPr>
              <a:t>Remote heap overflow due to </a:t>
            </a:r>
            <a:br>
              <a:rPr lang="en-CA" dirty="0" smtClean="0">
                <a:solidFill>
                  <a:srgbClr val="FF0000"/>
                </a:solidFill>
              </a:rPr>
            </a:br>
            <a:r>
              <a:rPr lang="en-CA" dirty="0" smtClean="0">
                <a:solidFill>
                  <a:srgbClr val="FF0000"/>
                </a:solidFill>
              </a:rPr>
              <a:t>near-zero allocation bug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447800"/>
            <a:ext cx="8610600" cy="5181600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endParaRPr lang="en-CA" sz="8000" dirty="0" smtClean="0"/>
          </a:p>
          <a:p>
            <a:pPr>
              <a:buNone/>
            </a:pPr>
            <a:r>
              <a:rPr lang="en-CA" sz="8000" dirty="0" smtClean="0"/>
              <a:t>STATUS </a:t>
            </a:r>
            <a:r>
              <a:rPr lang="en-CA" sz="8000" dirty="0" err="1" smtClean="0"/>
              <a:t>DecodeTextString</a:t>
            </a:r>
            <a:r>
              <a:rPr lang="en-CA" sz="8000" dirty="0" smtClean="0"/>
              <a:t>(PBYTE </a:t>
            </a:r>
            <a:r>
              <a:rPr lang="en-CA" sz="8000" dirty="0" err="1" smtClean="0"/>
              <a:t>inputdata</a:t>
            </a:r>
            <a:r>
              <a:rPr lang="en-CA" sz="8000" dirty="0" smtClean="0"/>
              <a:t>, DWORD </a:t>
            </a:r>
            <a:r>
              <a:rPr lang="en-CA" sz="8000" dirty="0" err="1" smtClean="0"/>
              <a:t>aSize</a:t>
            </a:r>
            <a:r>
              <a:rPr lang="en-CA" sz="8000" dirty="0" smtClean="0"/>
              <a:t>, PSTATUSINFO status)</a:t>
            </a:r>
          </a:p>
          <a:p>
            <a:pPr>
              <a:buNone/>
            </a:pPr>
            <a:r>
              <a:rPr lang="en-CA" sz="8000" dirty="0" smtClean="0"/>
              <a:t>{</a:t>
            </a:r>
          </a:p>
          <a:p>
            <a:pPr>
              <a:buNone/>
            </a:pPr>
            <a:r>
              <a:rPr lang="en-CA" sz="8000" dirty="0" smtClean="0">
                <a:solidFill>
                  <a:srgbClr val="FF0000"/>
                </a:solidFill>
              </a:rPr>
              <a:t>  </a:t>
            </a:r>
            <a:r>
              <a:rPr lang="en-CA" sz="8000" dirty="0" smtClean="0">
                <a:solidFill>
                  <a:schemeClr val="accent1">
                    <a:lumMod val="75000"/>
                  </a:schemeClr>
                </a:solidFill>
              </a:rPr>
              <a:t> //status-&gt;</a:t>
            </a:r>
            <a:r>
              <a:rPr lang="en-CA" sz="8000" dirty="0" err="1" smtClean="0">
                <a:solidFill>
                  <a:schemeClr val="accent1">
                    <a:lumMod val="75000"/>
                  </a:schemeClr>
                </a:solidFill>
              </a:rPr>
              <a:t>integercount</a:t>
            </a:r>
            <a:r>
              <a:rPr lang="en-CA" sz="8000" dirty="0" smtClean="0">
                <a:solidFill>
                  <a:schemeClr val="accent1">
                    <a:lumMod val="75000"/>
                  </a:schemeClr>
                </a:solidFill>
              </a:rPr>
              <a:t> is read on the wire (remotely controlled) and can be 0.</a:t>
            </a:r>
          </a:p>
          <a:p>
            <a:pPr>
              <a:buNone/>
            </a:pPr>
            <a:r>
              <a:rPr lang="en-CA" sz="8000" dirty="0" smtClean="0"/>
              <a:t>   </a:t>
            </a:r>
            <a:r>
              <a:rPr lang="en-CA" sz="8000" dirty="0" err="1" smtClean="0"/>
              <a:t>eStatus</a:t>
            </a:r>
            <a:r>
              <a:rPr lang="en-CA" sz="8000" dirty="0" smtClean="0"/>
              <a:t> = </a:t>
            </a:r>
            <a:r>
              <a:rPr lang="en-CA" sz="8000" dirty="0" err="1" smtClean="0"/>
              <a:t>PKT_GetValueLength</a:t>
            </a:r>
            <a:r>
              <a:rPr lang="en-CA" sz="8000" dirty="0" smtClean="0"/>
              <a:t>(</a:t>
            </a:r>
            <a:r>
              <a:rPr lang="en-CA" sz="8000" dirty="0" err="1" smtClean="0"/>
              <a:t>inputdata</a:t>
            </a:r>
            <a:r>
              <a:rPr lang="en-CA" sz="8000" dirty="0" smtClean="0"/>
              <a:t>, </a:t>
            </a:r>
            <a:r>
              <a:rPr lang="en-CA" sz="8000" dirty="0" err="1" smtClean="0"/>
              <a:t>aSize</a:t>
            </a:r>
            <a:r>
              <a:rPr lang="en-CA" sz="8000" dirty="0" smtClean="0"/>
              <a:t>, &amp;status-&gt;</a:t>
            </a:r>
            <a:r>
              <a:rPr lang="en-CA" sz="8000" dirty="0" err="1" smtClean="0"/>
              <a:t>integerCount</a:t>
            </a:r>
            <a:r>
              <a:rPr lang="en-CA" sz="8000" dirty="0" smtClean="0"/>
              <a:t>, status); </a:t>
            </a:r>
            <a:endParaRPr lang="en-CA" sz="8000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en-CA" sz="8000" dirty="0" smtClean="0">
                <a:solidFill>
                  <a:srgbClr val="FF0000"/>
                </a:solidFill>
              </a:rPr>
              <a:t>  </a:t>
            </a:r>
            <a:r>
              <a:rPr lang="en-CA" sz="8000" dirty="0" smtClean="0">
                <a:solidFill>
                  <a:schemeClr val="accent1">
                    <a:lumMod val="75000"/>
                  </a:schemeClr>
                </a:solidFill>
              </a:rPr>
              <a:t>// Could allocate only 2 bytes  </a:t>
            </a:r>
          </a:p>
          <a:p>
            <a:pPr>
              <a:buNone/>
            </a:pPr>
            <a:r>
              <a:rPr lang="en-CA" sz="8000" dirty="0" smtClean="0"/>
              <a:t>  status-&gt;</a:t>
            </a:r>
            <a:r>
              <a:rPr lang="en-CA" sz="8000" dirty="0" err="1" smtClean="0"/>
              <a:t>tmpbuf</a:t>
            </a:r>
            <a:r>
              <a:rPr lang="en-CA" sz="8000" dirty="0" smtClean="0"/>
              <a:t> =  </a:t>
            </a:r>
            <a:r>
              <a:rPr lang="en-CA" sz="8000" dirty="0" err="1" smtClean="0"/>
              <a:t>malloc</a:t>
            </a:r>
            <a:r>
              <a:rPr lang="en-CA" sz="8000" dirty="0" smtClean="0"/>
              <a:t> (status-&gt;</a:t>
            </a:r>
            <a:r>
              <a:rPr lang="en-CA" sz="8000" dirty="0" err="1" smtClean="0"/>
              <a:t>integerCount</a:t>
            </a:r>
            <a:r>
              <a:rPr lang="en-CA" sz="8000" dirty="0" smtClean="0"/>
              <a:t> + 2); </a:t>
            </a:r>
          </a:p>
          <a:p>
            <a:pPr>
              <a:buNone/>
            </a:pPr>
            <a:r>
              <a:rPr lang="en-CA" sz="8000" dirty="0" smtClean="0"/>
              <a:t>  if (NULL == status-&gt;</a:t>
            </a:r>
            <a:r>
              <a:rPr lang="en-CA" sz="8000" dirty="0" err="1" smtClean="0"/>
              <a:t>tmpbuf</a:t>
            </a:r>
            <a:r>
              <a:rPr lang="en-CA" sz="8000" dirty="0" smtClean="0"/>
              <a:t>)</a:t>
            </a:r>
          </a:p>
          <a:p>
            <a:pPr>
              <a:buNone/>
            </a:pPr>
            <a:r>
              <a:rPr lang="en-CA" sz="8000" dirty="0" smtClean="0"/>
              <a:t>     return EOOMEM;</a:t>
            </a:r>
          </a:p>
          <a:p>
            <a:pPr>
              <a:buNone/>
            </a:pPr>
            <a:r>
              <a:rPr lang="en-CA" sz="8000" dirty="0" smtClean="0">
                <a:solidFill>
                  <a:schemeClr val="accent1">
                    <a:lumMod val="75000"/>
                  </a:schemeClr>
                </a:solidFill>
              </a:rPr>
              <a:t>  // nothing happens as we copy 0 byte</a:t>
            </a:r>
          </a:p>
          <a:p>
            <a:pPr>
              <a:buNone/>
            </a:pPr>
            <a:r>
              <a:rPr lang="en-CA" sz="8000" dirty="0" smtClean="0"/>
              <a:t>  </a:t>
            </a:r>
            <a:r>
              <a:rPr lang="en-CA" sz="8000" dirty="0" err="1" smtClean="0"/>
              <a:t>memcpy</a:t>
            </a:r>
            <a:r>
              <a:rPr lang="en-CA" sz="8000" dirty="0" smtClean="0"/>
              <a:t>(status-&gt;</a:t>
            </a:r>
            <a:r>
              <a:rPr lang="en-CA" sz="8000" dirty="0" err="1" smtClean="0"/>
              <a:t>tmpbuf</a:t>
            </a:r>
            <a:r>
              <a:rPr lang="en-CA" sz="8000" dirty="0" smtClean="0"/>
              <a:t>, </a:t>
            </a:r>
            <a:r>
              <a:rPr lang="en-CA" sz="8000" dirty="0" err="1" smtClean="0"/>
              <a:t>inputdata</a:t>
            </a:r>
            <a:r>
              <a:rPr lang="en-CA" sz="8000" dirty="0" smtClean="0"/>
              <a:t>, status-&gt;</a:t>
            </a:r>
            <a:r>
              <a:rPr lang="en-CA" sz="8000" dirty="0" err="1" smtClean="0"/>
              <a:t>integerCount</a:t>
            </a:r>
            <a:r>
              <a:rPr lang="en-CA" sz="8000" dirty="0" smtClean="0"/>
              <a:t>);   </a:t>
            </a:r>
          </a:p>
          <a:p>
            <a:pPr>
              <a:buNone/>
            </a:pPr>
            <a:r>
              <a:rPr lang="en-CA" sz="8000" b="1" dirty="0" smtClean="0">
                <a:solidFill>
                  <a:schemeClr val="accent1">
                    <a:lumMod val="75000"/>
                  </a:schemeClr>
                </a:solidFill>
              </a:rPr>
              <a:t>  // </a:t>
            </a:r>
            <a:r>
              <a:rPr lang="en-CA" sz="8000" b="1" dirty="0" err="1" smtClean="0">
                <a:solidFill>
                  <a:schemeClr val="accent1">
                    <a:lumMod val="75000"/>
                  </a:schemeClr>
                </a:solidFill>
              </a:rPr>
              <a:t>byteCpd</a:t>
            </a:r>
            <a:r>
              <a:rPr lang="en-CA" sz="8000" b="1" dirty="0" smtClean="0">
                <a:solidFill>
                  <a:schemeClr val="accent1">
                    <a:lumMod val="75000"/>
                  </a:schemeClr>
                </a:solidFill>
              </a:rPr>
              <a:t> stays  0!</a:t>
            </a:r>
            <a:endParaRPr lang="en-CA" sz="8000" dirty="0" smtClean="0"/>
          </a:p>
          <a:p>
            <a:pPr>
              <a:buNone/>
            </a:pPr>
            <a:r>
              <a:rPr lang="en-CA" sz="8000" dirty="0" smtClean="0"/>
              <a:t>  </a:t>
            </a:r>
            <a:r>
              <a:rPr lang="en-CA" sz="8000" b="1" dirty="0" smtClean="0"/>
              <a:t>status-&gt;</a:t>
            </a:r>
            <a:r>
              <a:rPr lang="en-CA" sz="8000" b="1" dirty="0" err="1" smtClean="0"/>
              <a:t>bytesCpd</a:t>
            </a:r>
            <a:r>
              <a:rPr lang="en-CA" sz="8000" b="1" dirty="0" smtClean="0"/>
              <a:t> += status-&gt;</a:t>
            </a:r>
            <a:r>
              <a:rPr lang="en-CA" sz="8000" b="1" dirty="0" err="1" smtClean="0"/>
              <a:t>integerCount</a:t>
            </a:r>
            <a:r>
              <a:rPr lang="en-CA" sz="8000" b="1" dirty="0" smtClean="0"/>
              <a:t>;  </a:t>
            </a:r>
            <a:endParaRPr lang="en-CA" sz="80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None/>
            </a:pPr>
            <a:r>
              <a:rPr lang="en-CA" sz="8000" dirty="0" smtClean="0"/>
              <a:t>  </a:t>
            </a:r>
            <a:r>
              <a:rPr lang="en-CA" sz="8000" dirty="0" smtClean="0">
                <a:solidFill>
                  <a:schemeClr val="accent1">
                    <a:lumMod val="75000"/>
                  </a:schemeClr>
                </a:solidFill>
              </a:rPr>
              <a:t>// </a:t>
            </a:r>
            <a:r>
              <a:rPr lang="en-CA" sz="8000" b="1" dirty="0" err="1" smtClean="0">
                <a:solidFill>
                  <a:schemeClr val="accent1">
                    <a:lumMod val="75000"/>
                  </a:schemeClr>
                </a:solidFill>
              </a:rPr>
              <a:t>tmpbuff</a:t>
            </a:r>
            <a:r>
              <a:rPr lang="en-CA" sz="8000" b="1" dirty="0" smtClean="0">
                <a:solidFill>
                  <a:schemeClr val="accent1">
                    <a:lumMod val="75000"/>
                  </a:schemeClr>
                </a:solidFill>
              </a:rPr>
              <a:t> is 2 bytes and non initialized! </a:t>
            </a:r>
            <a:r>
              <a:rPr lang="en-CA" sz="8000" dirty="0" smtClean="0">
                <a:solidFill>
                  <a:schemeClr val="accent1">
                    <a:lumMod val="75000"/>
                  </a:schemeClr>
                </a:solidFill>
              </a:rPr>
              <a:t>	</a:t>
            </a:r>
          </a:p>
          <a:p>
            <a:pPr>
              <a:buNone/>
            </a:pPr>
            <a:r>
              <a:rPr lang="en-CA" sz="8000" dirty="0" smtClean="0">
                <a:solidFill>
                  <a:schemeClr val="accent1">
                    <a:lumMod val="75000"/>
                  </a:schemeClr>
                </a:solidFill>
              </a:rPr>
              <a:t>  </a:t>
            </a:r>
            <a:r>
              <a:rPr lang="en-CA" sz="8000" dirty="0" err="1" smtClean="0"/>
              <a:t>bool</a:t>
            </a:r>
            <a:r>
              <a:rPr lang="en-CA" sz="8000" dirty="0" smtClean="0"/>
              <a:t> res = </a:t>
            </a:r>
            <a:r>
              <a:rPr lang="en-CA" sz="8000" dirty="0" err="1" smtClean="0"/>
              <a:t>HeaderFieldStringConvert</a:t>
            </a:r>
            <a:r>
              <a:rPr lang="en-CA" sz="8000" dirty="0" smtClean="0"/>
              <a:t>(status); </a:t>
            </a:r>
          </a:p>
          <a:p>
            <a:pPr>
              <a:buNone/>
            </a:pPr>
            <a:r>
              <a:rPr lang="en-CA" sz="8000" dirty="0" smtClean="0"/>
              <a:t>  (…)</a:t>
            </a:r>
            <a:endParaRPr lang="en-CA" sz="80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None/>
            </a:pPr>
            <a:endParaRPr lang="en-CA" sz="8000" dirty="0" smtClean="0"/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rgbClr val="FF0000"/>
                </a:solidFill>
              </a:rPr>
              <a:t>Remote near-zero </a:t>
            </a:r>
            <a:r>
              <a:rPr lang="en-CA" dirty="0" err="1" smtClean="0">
                <a:solidFill>
                  <a:srgbClr val="FF0000"/>
                </a:solidFill>
              </a:rPr>
              <a:t>alloc</a:t>
            </a:r>
            <a:r>
              <a:rPr lang="en-CA" dirty="0" smtClean="0">
                <a:solidFill>
                  <a:srgbClr val="FF0000"/>
                </a:solidFill>
              </a:rPr>
              <a:t> bug (2)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715000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endParaRPr lang="en-CA" dirty="0" smtClean="0"/>
          </a:p>
          <a:p>
            <a:pPr>
              <a:buNone/>
            </a:pPr>
            <a:r>
              <a:rPr lang="en-CA" dirty="0" err="1" smtClean="0"/>
              <a:t>Bool</a:t>
            </a:r>
            <a:r>
              <a:rPr lang="en-CA" dirty="0" smtClean="0"/>
              <a:t> </a:t>
            </a:r>
            <a:r>
              <a:rPr lang="en-CA" dirty="0" err="1" smtClean="0"/>
              <a:t>HeaderFieldStringConvert</a:t>
            </a:r>
            <a:r>
              <a:rPr lang="en-CA" dirty="0" smtClean="0"/>
              <a:t>(PSTATUSINFO status)</a:t>
            </a:r>
          </a:p>
          <a:p>
            <a:pPr>
              <a:buNone/>
            </a:pPr>
            <a:r>
              <a:rPr lang="en-CA" dirty="0" smtClean="0"/>
              <a:t>{</a:t>
            </a:r>
            <a:endParaRPr lang="en-CA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en-CA" dirty="0" smtClean="0"/>
              <a:t>    if (NULL == status-&gt;</a:t>
            </a:r>
            <a:r>
              <a:rPr lang="en-CA" dirty="0" err="1" smtClean="0"/>
              <a:t>finalbuf</a:t>
            </a:r>
            <a:r>
              <a:rPr lang="en-CA" dirty="0" smtClean="0"/>
              <a:t>)   { </a:t>
            </a:r>
          </a:p>
          <a:p>
            <a:pPr>
              <a:buNone/>
            </a:pPr>
            <a:r>
              <a:rPr lang="en-CA" b="1" dirty="0" smtClean="0">
                <a:solidFill>
                  <a:schemeClr val="accent1">
                    <a:lumMod val="75000"/>
                  </a:schemeClr>
                </a:solidFill>
              </a:rPr>
              <a:t>          // We will enter here when the first header string entry is sent.</a:t>
            </a:r>
            <a:endParaRPr lang="en-CA" b="1" dirty="0" smtClean="0"/>
          </a:p>
          <a:p>
            <a:pPr>
              <a:buNone/>
            </a:pPr>
            <a:r>
              <a:rPr lang="en-CA" b="1" dirty="0" smtClean="0">
                <a:solidFill>
                  <a:schemeClr val="accent1">
                    <a:lumMod val="75000"/>
                  </a:schemeClr>
                </a:solidFill>
              </a:rPr>
              <a:t>         // The first string has to be non-empty as </a:t>
            </a:r>
            <a:r>
              <a:rPr lang="en-CA" b="1" dirty="0" err="1" smtClean="0">
                <a:solidFill>
                  <a:schemeClr val="accent1">
                    <a:lumMod val="75000"/>
                  </a:schemeClr>
                </a:solidFill>
              </a:rPr>
              <a:t>byteCpd</a:t>
            </a:r>
            <a:r>
              <a:rPr lang="en-CA" b="1" dirty="0" smtClean="0">
                <a:solidFill>
                  <a:schemeClr val="accent1">
                    <a:lumMod val="75000"/>
                  </a:schemeClr>
                </a:solidFill>
              </a:rPr>
              <a:t> is well checked for 0 here</a:t>
            </a:r>
            <a:endParaRPr lang="en-CA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None/>
            </a:pPr>
            <a:r>
              <a:rPr lang="en-CA" b="1" dirty="0" smtClean="0"/>
              <a:t>          if (0 == status-&gt;</a:t>
            </a:r>
            <a:r>
              <a:rPr lang="en-CA" b="1" dirty="0" err="1" smtClean="0"/>
              <a:t>bytesCpd</a:t>
            </a:r>
            <a:r>
              <a:rPr lang="en-CA" b="1" dirty="0" smtClean="0"/>
              <a:t>) return(-EINCOMPLETE); </a:t>
            </a:r>
            <a:endParaRPr lang="en-CA" b="1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en-CA" b="1" dirty="0" smtClean="0">
                <a:solidFill>
                  <a:srgbClr val="FF0000"/>
                </a:solidFill>
              </a:rPr>
              <a:t>           </a:t>
            </a:r>
            <a:r>
              <a:rPr lang="en-CA" dirty="0" smtClean="0"/>
              <a:t>status-&gt;</a:t>
            </a:r>
            <a:r>
              <a:rPr lang="en-CA" dirty="0" err="1" smtClean="0"/>
              <a:t>finalbuf</a:t>
            </a:r>
            <a:r>
              <a:rPr lang="en-CA" dirty="0" smtClean="0"/>
              <a:t> = </a:t>
            </a:r>
            <a:r>
              <a:rPr lang="en-CA" dirty="0" err="1" smtClean="0"/>
              <a:t>calloc</a:t>
            </a:r>
            <a:r>
              <a:rPr lang="en-CA" dirty="0" smtClean="0"/>
              <a:t>(status-&gt;</a:t>
            </a:r>
            <a:r>
              <a:rPr lang="en-CA" dirty="0" err="1" smtClean="0"/>
              <a:t>bytesCpd</a:t>
            </a:r>
            <a:r>
              <a:rPr lang="en-CA" dirty="0" smtClean="0"/>
              <a:t>);</a:t>
            </a:r>
          </a:p>
          <a:p>
            <a:pPr>
              <a:buNone/>
            </a:pPr>
            <a:r>
              <a:rPr lang="en-CA" dirty="0" smtClean="0"/>
              <a:t>           if (NULL == status-&gt;</a:t>
            </a:r>
            <a:r>
              <a:rPr lang="en-CA" dirty="0" err="1" smtClean="0"/>
              <a:t>finalbuf</a:t>
            </a:r>
            <a:r>
              <a:rPr lang="en-CA" dirty="0" smtClean="0"/>
              <a:t>) return (EOOMEM); </a:t>
            </a:r>
          </a:p>
          <a:p>
            <a:pPr>
              <a:buNone/>
            </a:pPr>
            <a:r>
              <a:rPr lang="en-CA" dirty="0" smtClean="0"/>
              <a:t>     }</a:t>
            </a:r>
          </a:p>
          <a:p>
            <a:pPr>
              <a:buNone/>
            </a:pPr>
            <a:r>
              <a:rPr lang="en-CA" dirty="0" smtClean="0"/>
              <a:t>    else { </a:t>
            </a:r>
            <a:r>
              <a:rPr lang="en-CA" b="1" dirty="0" smtClean="0">
                <a:solidFill>
                  <a:schemeClr val="accent1">
                    <a:lumMod val="75000"/>
                  </a:schemeClr>
                </a:solidFill>
              </a:rPr>
              <a:t>// We enter here for next strings</a:t>
            </a:r>
          </a:p>
          <a:p>
            <a:pPr>
              <a:buNone/>
            </a:pPr>
            <a:r>
              <a:rPr lang="en-CA" dirty="0" smtClean="0"/>
              <a:t>      </a:t>
            </a:r>
            <a:r>
              <a:rPr lang="en-CA" dirty="0" err="1" smtClean="0"/>
              <a:t>newlen</a:t>
            </a:r>
            <a:r>
              <a:rPr lang="en-CA" dirty="0" smtClean="0"/>
              <a:t> = </a:t>
            </a:r>
            <a:r>
              <a:rPr lang="en-CA" dirty="0" err="1" smtClean="0"/>
              <a:t>strlen</a:t>
            </a:r>
            <a:r>
              <a:rPr lang="en-CA" dirty="0" smtClean="0"/>
              <a:t>(status-&gt;</a:t>
            </a:r>
            <a:r>
              <a:rPr lang="en-CA" dirty="0" err="1" smtClean="0"/>
              <a:t>finalbuf</a:t>
            </a:r>
            <a:r>
              <a:rPr lang="en-CA" dirty="0" smtClean="0"/>
              <a:t>);</a:t>
            </a:r>
          </a:p>
          <a:p>
            <a:pPr>
              <a:buNone/>
            </a:pPr>
            <a:r>
              <a:rPr lang="en-CA" b="1" dirty="0" smtClean="0">
                <a:solidFill>
                  <a:schemeClr val="accent1">
                    <a:lumMod val="75000"/>
                  </a:schemeClr>
                </a:solidFill>
              </a:rPr>
              <a:t>      // No test if </a:t>
            </a:r>
            <a:r>
              <a:rPr lang="en-CA" b="1" dirty="0" err="1" smtClean="0">
                <a:solidFill>
                  <a:schemeClr val="accent1">
                    <a:lumMod val="75000"/>
                  </a:schemeClr>
                </a:solidFill>
              </a:rPr>
              <a:t>byteCpd</a:t>
            </a:r>
            <a:r>
              <a:rPr lang="en-CA" b="1" dirty="0" smtClean="0">
                <a:solidFill>
                  <a:schemeClr val="accent1">
                    <a:lumMod val="75000"/>
                  </a:schemeClr>
                </a:solidFill>
              </a:rPr>
              <a:t> is 0. The buffer will only grow of one byte</a:t>
            </a:r>
            <a:endParaRPr lang="en-CA" b="1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en-CA" dirty="0" smtClean="0"/>
              <a:t>      status-&gt;</a:t>
            </a:r>
            <a:r>
              <a:rPr lang="en-CA" dirty="0" err="1" smtClean="0"/>
              <a:t>finalbuf</a:t>
            </a:r>
            <a:r>
              <a:rPr lang="en-CA" dirty="0" smtClean="0"/>
              <a:t> = </a:t>
            </a:r>
            <a:r>
              <a:rPr lang="en-CA" dirty="0" err="1" smtClean="0"/>
              <a:t>realloc</a:t>
            </a:r>
            <a:r>
              <a:rPr lang="en-CA" dirty="0" smtClean="0"/>
              <a:t>(status-&gt;</a:t>
            </a:r>
            <a:r>
              <a:rPr lang="en-CA" dirty="0" err="1" smtClean="0"/>
              <a:t>finalbuf</a:t>
            </a:r>
            <a:r>
              <a:rPr lang="en-CA" dirty="0" smtClean="0"/>
              <a:t>, (status-&gt;</a:t>
            </a:r>
            <a:r>
              <a:rPr lang="en-CA" dirty="0" err="1" smtClean="0"/>
              <a:t>bytesCpd</a:t>
            </a:r>
            <a:r>
              <a:rPr lang="en-CA" dirty="0" smtClean="0"/>
              <a:t> + </a:t>
            </a:r>
            <a:r>
              <a:rPr lang="en-CA" dirty="0" err="1" smtClean="0"/>
              <a:t>newlen</a:t>
            </a:r>
            <a:r>
              <a:rPr lang="en-CA" dirty="0" smtClean="0"/>
              <a:t> + 1) ; </a:t>
            </a:r>
            <a:endParaRPr lang="en-CA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None/>
            </a:pPr>
            <a:r>
              <a:rPr lang="en-CA" dirty="0" smtClean="0"/>
              <a:t>      if (NULL == status-&gt;</a:t>
            </a:r>
            <a:r>
              <a:rPr lang="en-CA" dirty="0" err="1" smtClean="0"/>
              <a:t>finalbuf</a:t>
            </a:r>
            <a:r>
              <a:rPr lang="en-CA" dirty="0" smtClean="0"/>
              <a:t>) return (-EOOMEM);</a:t>
            </a:r>
            <a:endParaRPr lang="en-CA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      // Each entry is concatenated (separated by a coma) 	</a:t>
            </a:r>
            <a:endParaRPr lang="en-CA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en-CA" dirty="0" smtClean="0">
                <a:solidFill>
                  <a:srgbClr val="FF0000"/>
                </a:solidFill>
              </a:rPr>
              <a:t>      </a:t>
            </a:r>
            <a:r>
              <a:rPr lang="en-CA" dirty="0" smtClean="0"/>
              <a:t>*(status-&gt;</a:t>
            </a:r>
            <a:r>
              <a:rPr lang="en-CA" dirty="0" err="1" smtClean="0"/>
              <a:t>finalbuf</a:t>
            </a:r>
            <a:r>
              <a:rPr lang="en-CA" dirty="0" smtClean="0"/>
              <a:t> + </a:t>
            </a:r>
            <a:r>
              <a:rPr lang="en-CA" dirty="0" err="1" smtClean="0"/>
              <a:t>newlen</a:t>
            </a:r>
            <a:r>
              <a:rPr lang="en-CA" dirty="0" smtClean="0"/>
              <a:t>)= HEADER_COMMA_CHAR; </a:t>
            </a:r>
            <a:endParaRPr lang="en-CA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None/>
            </a:pPr>
            <a:r>
              <a:rPr lang="en-CA" dirty="0" smtClean="0"/>
              <a:t>      </a:t>
            </a:r>
            <a:r>
              <a:rPr lang="en-CA" dirty="0" err="1" smtClean="0"/>
              <a:t>newlen</a:t>
            </a:r>
            <a:r>
              <a:rPr lang="en-CA" dirty="0" smtClean="0"/>
              <a:t>++;</a:t>
            </a:r>
          </a:p>
          <a:p>
            <a:pPr>
              <a:buNone/>
            </a:pPr>
            <a:r>
              <a:rPr lang="en-CA" dirty="0" smtClean="0"/>
              <a:t>    }</a:t>
            </a:r>
          </a:p>
          <a:p>
            <a:pPr>
              <a:buNone/>
            </a:pPr>
            <a:r>
              <a:rPr lang="en-CA" b="1" dirty="0" smtClean="0"/>
              <a:t>(…)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rgbClr val="FF0000"/>
                </a:solidFill>
              </a:rPr>
              <a:t>Remote near-0 </a:t>
            </a:r>
            <a:r>
              <a:rPr lang="en-CA" dirty="0" err="1" smtClean="0">
                <a:solidFill>
                  <a:srgbClr val="FF0000"/>
                </a:solidFill>
              </a:rPr>
              <a:t>alloc</a:t>
            </a:r>
            <a:r>
              <a:rPr lang="en-CA" dirty="0" smtClean="0">
                <a:solidFill>
                  <a:srgbClr val="FF0000"/>
                </a:solidFill>
              </a:rPr>
              <a:t> bug (3)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en-CA" dirty="0" smtClean="0"/>
              <a:t>Next in </a:t>
            </a:r>
            <a:r>
              <a:rPr lang="en-CA" dirty="0" err="1" smtClean="0"/>
              <a:t>HeaderFieldStringConvert</a:t>
            </a:r>
            <a:r>
              <a:rPr lang="en-CA" dirty="0" smtClean="0"/>
              <a:t>() :</a:t>
            </a:r>
          </a:p>
          <a:p>
            <a:pPr>
              <a:buNone/>
            </a:pPr>
            <a:endParaRPr lang="en-CA" dirty="0" smtClean="0"/>
          </a:p>
          <a:p>
            <a:pPr>
              <a:buNone/>
            </a:pPr>
            <a:r>
              <a:rPr lang="en-CA" sz="2600" dirty="0" smtClean="0"/>
              <a:t>(…)</a:t>
            </a:r>
            <a:endParaRPr lang="en-CA" sz="2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None/>
            </a:pPr>
            <a:r>
              <a:rPr lang="en-CA" sz="2600" dirty="0" smtClean="0"/>
              <a:t>PCHAR </a:t>
            </a:r>
            <a:r>
              <a:rPr lang="en-CA" sz="2600" dirty="0" err="1" smtClean="0"/>
              <a:t>charSet</a:t>
            </a:r>
            <a:r>
              <a:rPr lang="en-CA" sz="2600" dirty="0" smtClean="0"/>
              <a:t> = (status-&gt;</a:t>
            </a:r>
            <a:r>
              <a:rPr lang="en-CA" sz="2600" dirty="0" err="1" smtClean="0"/>
              <a:t>tmpbuff</a:t>
            </a:r>
            <a:r>
              <a:rPr lang="en-CA" sz="2600" dirty="0" smtClean="0"/>
              <a:t>[0] &amp; 07F) </a:t>
            </a:r>
            <a:r>
              <a:rPr lang="en-CA" sz="2600" dirty="0" smtClean="0">
                <a:solidFill>
                  <a:schemeClr val="accent1">
                    <a:lumMod val="75000"/>
                  </a:schemeClr>
                </a:solidFill>
              </a:rPr>
              <a:t>// Use of uninitialized data</a:t>
            </a:r>
            <a:endParaRPr lang="en-CA" sz="2600" dirty="0" smtClean="0"/>
          </a:p>
          <a:p>
            <a:pPr>
              <a:buNone/>
            </a:pPr>
            <a:r>
              <a:rPr lang="en-CA" sz="2600" b="1" dirty="0" smtClean="0"/>
              <a:t>status-&gt;</a:t>
            </a:r>
            <a:r>
              <a:rPr lang="en-CA" sz="2600" b="1" dirty="0" err="1" smtClean="0"/>
              <a:t>bytesCpd</a:t>
            </a:r>
            <a:r>
              <a:rPr lang="en-CA" sz="2600" b="1" dirty="0" smtClean="0"/>
              <a:t>--;</a:t>
            </a:r>
            <a:r>
              <a:rPr lang="en-CA" sz="2600" dirty="0" smtClean="0"/>
              <a:t> </a:t>
            </a:r>
            <a:r>
              <a:rPr lang="en-CA" sz="2600" b="1" dirty="0" smtClean="0">
                <a:solidFill>
                  <a:schemeClr val="accent1">
                    <a:lumMod val="75000"/>
                  </a:schemeClr>
                </a:solidFill>
              </a:rPr>
              <a:t>// BUG: if </a:t>
            </a:r>
            <a:r>
              <a:rPr lang="en-CA" sz="2600" b="1" dirty="0" err="1" smtClean="0">
                <a:solidFill>
                  <a:schemeClr val="accent1">
                    <a:lumMod val="75000"/>
                  </a:schemeClr>
                </a:solidFill>
              </a:rPr>
              <a:t>byteCpd</a:t>
            </a:r>
            <a:r>
              <a:rPr lang="en-CA" sz="2600" b="1" dirty="0" smtClean="0">
                <a:solidFill>
                  <a:schemeClr val="accent1">
                    <a:lumMod val="75000"/>
                  </a:schemeClr>
                </a:solidFill>
              </a:rPr>
              <a:t> was 0, </a:t>
            </a:r>
            <a:r>
              <a:rPr lang="en-CA" sz="2600" b="1" dirty="0" err="1" smtClean="0">
                <a:solidFill>
                  <a:schemeClr val="accent1">
                    <a:lumMod val="75000"/>
                  </a:schemeClr>
                </a:solidFill>
              </a:rPr>
              <a:t>bytecpd</a:t>
            </a:r>
            <a:r>
              <a:rPr lang="en-CA" sz="2600" b="1" dirty="0" smtClean="0">
                <a:solidFill>
                  <a:schemeClr val="accent1">
                    <a:lumMod val="75000"/>
                  </a:schemeClr>
                </a:solidFill>
              </a:rPr>
              <a:t> becomes very big!</a:t>
            </a:r>
            <a:endParaRPr lang="en-CA" sz="2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None/>
            </a:pPr>
            <a:r>
              <a:rPr lang="en-CA" sz="2600" dirty="0" smtClean="0"/>
              <a:t> switch (</a:t>
            </a:r>
            <a:r>
              <a:rPr lang="en-CA" sz="2600" dirty="0" err="1" smtClean="0"/>
              <a:t>charSet</a:t>
            </a:r>
            <a:r>
              <a:rPr lang="en-CA" sz="2600" dirty="0" smtClean="0"/>
              <a:t>)      </a:t>
            </a:r>
            <a:r>
              <a:rPr lang="en-CA" sz="2600" dirty="0" smtClean="0">
                <a:solidFill>
                  <a:schemeClr val="accent1">
                    <a:lumMod val="75000"/>
                  </a:schemeClr>
                </a:solidFill>
              </a:rPr>
              <a:t>// We  might enter in any of the switch branch due to </a:t>
            </a:r>
            <a:r>
              <a:rPr lang="en-CA" sz="2600" dirty="0" err="1" smtClean="0">
                <a:solidFill>
                  <a:schemeClr val="accent1">
                    <a:lumMod val="75000"/>
                  </a:schemeClr>
                </a:solidFill>
              </a:rPr>
              <a:t>uninit</a:t>
            </a:r>
            <a:r>
              <a:rPr lang="en-CA" sz="26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CA" sz="2600" dirty="0" err="1" smtClean="0">
                <a:solidFill>
                  <a:schemeClr val="accent1">
                    <a:lumMod val="75000"/>
                  </a:schemeClr>
                </a:solidFill>
              </a:rPr>
              <a:t>charSet</a:t>
            </a:r>
            <a:endParaRPr lang="en-CA" sz="2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None/>
            </a:pPr>
            <a:r>
              <a:rPr lang="en-CA" sz="2600" dirty="0" smtClean="0"/>
              <a:t>    {</a:t>
            </a:r>
          </a:p>
          <a:p>
            <a:pPr>
              <a:buNone/>
            </a:pPr>
            <a:r>
              <a:rPr lang="en-CA" sz="2600" dirty="0" smtClean="0"/>
              <a:t>       (…)</a:t>
            </a:r>
          </a:p>
          <a:p>
            <a:pPr>
              <a:buNone/>
            </a:pPr>
            <a:r>
              <a:rPr lang="en-CA" sz="2600" dirty="0" smtClean="0"/>
              <a:t>        default:</a:t>
            </a:r>
            <a:endParaRPr lang="en-CA" sz="2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None/>
            </a:pPr>
            <a:r>
              <a:rPr lang="en-CA" sz="2600" dirty="0" smtClean="0"/>
              <a:t>        </a:t>
            </a:r>
            <a:r>
              <a:rPr lang="en-CA" sz="2600" b="1" dirty="0" smtClean="0">
                <a:solidFill>
                  <a:schemeClr val="accent1">
                    <a:lumMod val="75000"/>
                  </a:schemeClr>
                </a:solidFill>
              </a:rPr>
              <a:t>// “</a:t>
            </a:r>
            <a:r>
              <a:rPr lang="en-CA" sz="2600" b="1" dirty="0" err="1" smtClean="0">
                <a:solidFill>
                  <a:schemeClr val="accent1">
                    <a:lumMod val="75000"/>
                  </a:schemeClr>
                </a:solidFill>
              </a:rPr>
              <a:t>finalbuf</a:t>
            </a:r>
            <a:r>
              <a:rPr lang="en-CA" sz="2600" b="1" dirty="0" smtClean="0">
                <a:solidFill>
                  <a:schemeClr val="accent1">
                    <a:lumMod val="75000"/>
                  </a:schemeClr>
                </a:solidFill>
              </a:rPr>
              <a:t>” overflow will happen in </a:t>
            </a:r>
            <a:r>
              <a:rPr lang="en-CA" sz="2600" b="1" dirty="0" err="1" smtClean="0">
                <a:solidFill>
                  <a:schemeClr val="accent1">
                    <a:lumMod val="75000"/>
                  </a:schemeClr>
                </a:solidFill>
              </a:rPr>
              <a:t>ConvertFromASCII</a:t>
            </a:r>
            <a:r>
              <a:rPr lang="en-CA" sz="2600" b="1" dirty="0" smtClean="0">
                <a:solidFill>
                  <a:schemeClr val="accent1">
                    <a:lumMod val="75000"/>
                  </a:schemeClr>
                </a:solidFill>
              </a:rPr>
              <a:t>()</a:t>
            </a:r>
            <a:endParaRPr lang="en-CA" sz="2600" b="1" dirty="0" smtClean="0"/>
          </a:p>
          <a:p>
            <a:pPr>
              <a:buNone/>
            </a:pPr>
            <a:r>
              <a:rPr lang="en-CA" sz="2600" dirty="0" smtClean="0"/>
              <a:t>        </a:t>
            </a:r>
            <a:r>
              <a:rPr lang="en-CA" sz="2600" dirty="0" err="1" smtClean="0"/>
              <a:t>eStatus</a:t>
            </a:r>
            <a:r>
              <a:rPr lang="en-CA" sz="2600" dirty="0" smtClean="0"/>
              <a:t> = </a:t>
            </a:r>
            <a:r>
              <a:rPr lang="en-CA" sz="2600" dirty="0" err="1" smtClean="0"/>
              <a:t>ConvertFromASCII</a:t>
            </a:r>
            <a:r>
              <a:rPr lang="en-CA" sz="2600" dirty="0" smtClean="0"/>
              <a:t>(status-&gt;tmpbuff+1, </a:t>
            </a:r>
            <a:r>
              <a:rPr lang="en-CA" sz="2600" b="1" dirty="0" smtClean="0"/>
              <a:t>status-&gt;</a:t>
            </a:r>
            <a:r>
              <a:rPr lang="en-CA" sz="2600" b="1" dirty="0" err="1" smtClean="0"/>
              <a:t>bytesCpd</a:t>
            </a:r>
            <a:r>
              <a:rPr lang="en-CA" sz="2600" dirty="0" smtClean="0"/>
              <a:t>, </a:t>
            </a:r>
          </a:p>
          <a:p>
            <a:pPr>
              <a:buNone/>
            </a:pPr>
            <a:r>
              <a:rPr lang="en-CA" sz="2600" dirty="0" smtClean="0"/>
              <a:t>				      status-&gt;</a:t>
            </a:r>
            <a:r>
              <a:rPr lang="en-CA" sz="2600" dirty="0" err="1" smtClean="0"/>
              <a:t>finalbuf</a:t>
            </a:r>
            <a:r>
              <a:rPr lang="en-CA" sz="2600" dirty="0" smtClean="0"/>
              <a:t> + </a:t>
            </a:r>
            <a:r>
              <a:rPr lang="en-CA" sz="2600" dirty="0" err="1" smtClean="0"/>
              <a:t>newlen</a:t>
            </a:r>
            <a:r>
              <a:rPr lang="en-CA" sz="2600" dirty="0" smtClean="0"/>
              <a:t>)); </a:t>
            </a:r>
          </a:p>
          <a:p>
            <a:pPr>
              <a:buNone/>
            </a:pPr>
            <a:r>
              <a:rPr lang="en-CA" sz="2600" dirty="0" smtClean="0"/>
              <a:t>(…)</a:t>
            </a:r>
          </a:p>
          <a:p>
            <a:pPr>
              <a:buNone/>
            </a:pPr>
            <a:endParaRPr lang="en-CA" sz="2600" dirty="0" smtClean="0"/>
          </a:p>
          <a:p>
            <a:pPr>
              <a:buNone/>
            </a:pPr>
            <a:r>
              <a:rPr lang="en-CA" sz="2600" b="1" dirty="0" smtClean="0"/>
              <a:t>A regular string copy then happens with big size in </a:t>
            </a:r>
            <a:r>
              <a:rPr lang="en-CA" sz="2600" b="1" dirty="0" err="1" smtClean="0"/>
              <a:t>ConvertFromASCII</a:t>
            </a:r>
            <a:r>
              <a:rPr lang="en-CA" sz="2600" b="1" dirty="0" smtClean="0"/>
              <a:t> (heap overflow)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rgbClr val="FF0000"/>
                </a:solidFill>
              </a:rPr>
              <a:t>Conclusion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CA" dirty="0" smtClean="0"/>
              <a:t>We approach the complex problem of finding subclasses of buffer overflows automatically.</a:t>
            </a:r>
          </a:p>
          <a:p>
            <a:r>
              <a:rPr lang="en-CA" dirty="0" smtClean="0"/>
              <a:t>Boundary values are generally more problematic for developers.</a:t>
            </a:r>
          </a:p>
          <a:p>
            <a:r>
              <a:rPr lang="en-CA" dirty="0" smtClean="0"/>
              <a:t>We reduced the problem space to understand what happens when allocation size is zero or in the neighbourhood of zero.</a:t>
            </a:r>
          </a:p>
          <a:p>
            <a:r>
              <a:rPr lang="en-CA" dirty="0" smtClean="0"/>
              <a:t>This restriction leads to the construction of a precise analyzer with very small false positive rate that scales to millions of LOC (need source code)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rgbClr val="FF0000"/>
                </a:solidFill>
              </a:rPr>
              <a:t>Related work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CA" dirty="0" smtClean="0"/>
              <a:t>Related people: </a:t>
            </a:r>
          </a:p>
          <a:p>
            <a:pPr lvl="1"/>
            <a:r>
              <a:rPr lang="en-CA" dirty="0" smtClean="0"/>
              <a:t>TWC MSEC Science UK team.</a:t>
            </a:r>
          </a:p>
          <a:p>
            <a:pPr lvl="1"/>
            <a:r>
              <a:rPr lang="en-CA" dirty="0" smtClean="0"/>
              <a:t>Microsoft </a:t>
            </a:r>
            <a:r>
              <a:rPr lang="en-CA" dirty="0" err="1" smtClean="0"/>
              <a:t>Prefast</a:t>
            </a:r>
            <a:r>
              <a:rPr lang="en-CA" dirty="0" smtClean="0"/>
              <a:t>/CSE team (Windows static analysis team).</a:t>
            </a:r>
          </a:p>
          <a:p>
            <a:pPr lvl="1">
              <a:buNone/>
            </a:pPr>
            <a:endParaRPr lang="en-CA" dirty="0" smtClean="0"/>
          </a:p>
          <a:p>
            <a:r>
              <a:rPr lang="en-CA" dirty="0" smtClean="0"/>
              <a:t>Related properties:</a:t>
            </a:r>
          </a:p>
          <a:p>
            <a:pPr lvl="1"/>
            <a:r>
              <a:rPr lang="en-CA" dirty="0" smtClean="0"/>
              <a:t>Forgetting to test NULL after allocation is a different problem. We don’t need a complex analysis to find such errors. </a:t>
            </a:r>
          </a:p>
          <a:p>
            <a:pPr lvl="1"/>
            <a:r>
              <a:rPr lang="en-CA" dirty="0" smtClean="0"/>
              <a:t>Analysis of large allocations leading to the NULL page being mapped is a different property. Zero allocations generally don’t lead to memory leaks (hint: find unbounded allocation sites!) </a:t>
            </a:r>
          </a:p>
          <a:p>
            <a:pPr>
              <a:buNone/>
            </a:pPr>
            <a:endParaRPr lang="en-CA" dirty="0" smtClean="0"/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47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rgbClr val="FF0000"/>
                </a:solidFill>
              </a:rPr>
              <a:t>Questions?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678363"/>
          </a:xfrm>
        </p:spPr>
        <p:txBody>
          <a:bodyPr>
            <a:normAutofit fontScale="85000" lnSpcReduction="20000"/>
          </a:bodyPr>
          <a:lstStyle/>
          <a:p>
            <a:r>
              <a:rPr lang="en-CA" dirty="0" smtClean="0"/>
              <a:t>Thanks for attending.</a:t>
            </a:r>
          </a:p>
          <a:p>
            <a:endParaRPr lang="en-CA" dirty="0" smtClean="0"/>
          </a:p>
          <a:p>
            <a:r>
              <a:rPr lang="en-CA" dirty="0" smtClean="0"/>
              <a:t>Greets: </a:t>
            </a:r>
          </a:p>
          <a:p>
            <a:pPr lvl="1"/>
            <a:r>
              <a:rPr lang="en-CA" dirty="0" smtClean="0"/>
              <a:t>Josh Lackey, Damian Hasse &amp; Alex Lucas for their experienced feedback on the presented material.</a:t>
            </a:r>
          </a:p>
          <a:p>
            <a:pPr lvl="1"/>
            <a:r>
              <a:rPr lang="en-CA" dirty="0" smtClean="0"/>
              <a:t>Shuvendu Lahiri, Mark Wodrich, Matt Miller, Peter Beck, Thomas Garnier for their support in security vulnerability research in Microsoft.</a:t>
            </a:r>
          </a:p>
          <a:p>
            <a:pPr lvl="1"/>
            <a:r>
              <a:rPr lang="en-CA" dirty="0" err="1" smtClean="0"/>
              <a:t>Enrico</a:t>
            </a:r>
            <a:r>
              <a:rPr lang="en-CA" dirty="0" smtClean="0"/>
              <a:t> </a:t>
            </a:r>
            <a:r>
              <a:rPr lang="en-CA" dirty="0" err="1" smtClean="0"/>
              <a:t>Perla</a:t>
            </a:r>
            <a:r>
              <a:rPr lang="en-CA" dirty="0" smtClean="0"/>
              <a:t> and the </a:t>
            </a:r>
            <a:r>
              <a:rPr lang="en-CA" dirty="0" err="1" smtClean="0"/>
              <a:t>PaX</a:t>
            </a:r>
            <a:r>
              <a:rPr lang="en-CA" dirty="0" smtClean="0"/>
              <a:t> team for their assistance on UNIX testing.</a:t>
            </a:r>
          </a:p>
          <a:p>
            <a:pPr>
              <a:buNone/>
            </a:pPr>
            <a:endParaRPr lang="en-CA" dirty="0" smtClean="0"/>
          </a:p>
          <a:p>
            <a:r>
              <a:rPr lang="en-CA" dirty="0" smtClean="0"/>
              <a:t>For any enquiry: </a:t>
            </a:r>
            <a:r>
              <a:rPr lang="en-CA" dirty="0" smtClean="0">
                <a:hlinkClick r:id="rId2"/>
              </a:rPr>
              <a:t>jvanegue@microsoft.com</a:t>
            </a:r>
            <a:endParaRPr lang="en-CA" dirty="0" smtClean="0"/>
          </a:p>
          <a:p>
            <a:pPr>
              <a:buNone/>
            </a:pPr>
            <a:endParaRPr lang="en-CA" dirty="0" smtClean="0"/>
          </a:p>
          <a:p>
            <a:endParaRPr lang="en-CA" dirty="0" smtClean="0"/>
          </a:p>
          <a:p>
            <a:pPr algn="ctr">
              <a:buNone/>
            </a:pPr>
            <a:endParaRPr lang="en-CA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>
                <a:solidFill>
                  <a:srgbClr val="FF0000"/>
                </a:solidFill>
              </a:rPr>
              <a:t>Bonus slide: Exploitability / Mitigations</a:t>
            </a:r>
            <a:br>
              <a:rPr lang="en-CA" dirty="0" smtClean="0">
                <a:solidFill>
                  <a:srgbClr val="FF0000"/>
                </a:solidFill>
              </a:rPr>
            </a:br>
            <a:r>
              <a:rPr lang="en-CA" dirty="0" smtClean="0">
                <a:solidFill>
                  <a:srgbClr val="FF0000"/>
                </a:solidFill>
              </a:rPr>
              <a:t>Windows Kernel Heap ASLR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768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CA" sz="1600" dirty="0" smtClean="0"/>
              <a:t>MALLOC returns : 000</a:t>
            </a:r>
            <a:r>
              <a:rPr lang="en-CA" sz="1600" dirty="0" smtClean="0">
                <a:solidFill>
                  <a:srgbClr val="FF0000"/>
                </a:solidFill>
              </a:rPr>
              <a:t>51</a:t>
            </a:r>
            <a:r>
              <a:rPr lang="en-CA" sz="1600" dirty="0" smtClean="0"/>
              <a:t>8F8 00051908 00051918 00051928 00051938 00051948 00051958 </a:t>
            </a:r>
          </a:p>
          <a:p>
            <a:pPr>
              <a:buNone/>
            </a:pPr>
            <a:r>
              <a:rPr lang="en-CA" sz="1600" dirty="0" err="1" smtClean="0"/>
              <a:t>HeapAlloc</a:t>
            </a:r>
            <a:r>
              <a:rPr lang="en-CA" sz="1600" dirty="0" smtClean="0"/>
              <a:t> returns : 00</a:t>
            </a:r>
            <a:r>
              <a:rPr lang="en-CA" sz="1600" dirty="0" smtClean="0">
                <a:solidFill>
                  <a:srgbClr val="00B050"/>
                </a:solidFill>
              </a:rPr>
              <a:t>26</a:t>
            </a:r>
            <a:r>
              <a:rPr lang="en-CA" sz="1600" dirty="0" smtClean="0"/>
              <a:t>3FD8 00263FE8 00263FF8 00264008 00264018 00264028 00264038 </a:t>
            </a:r>
          </a:p>
          <a:p>
            <a:pPr>
              <a:buNone/>
            </a:pPr>
            <a:r>
              <a:rPr lang="en-CA" sz="1600" dirty="0" smtClean="0"/>
              <a:t> </a:t>
            </a:r>
          </a:p>
          <a:p>
            <a:pPr>
              <a:buNone/>
            </a:pPr>
            <a:r>
              <a:rPr lang="en-CA" sz="1600" dirty="0" smtClean="0"/>
              <a:t>MALLOC returns : 000</a:t>
            </a:r>
            <a:r>
              <a:rPr lang="en-CA" sz="1600" dirty="0" smtClean="0">
                <a:solidFill>
                  <a:srgbClr val="FF0000"/>
                </a:solidFill>
              </a:rPr>
              <a:t>81</a:t>
            </a:r>
            <a:r>
              <a:rPr lang="en-CA" sz="1600" dirty="0" smtClean="0"/>
              <a:t>8F8 00081908 00081918 00081928 00081938 00081948 00081958 </a:t>
            </a:r>
          </a:p>
          <a:p>
            <a:pPr>
              <a:buNone/>
            </a:pPr>
            <a:r>
              <a:rPr lang="en-CA" sz="1600" dirty="0" err="1" smtClean="0"/>
              <a:t>HeapAlloc</a:t>
            </a:r>
            <a:r>
              <a:rPr lang="en-CA" sz="1600" dirty="0" smtClean="0"/>
              <a:t> returns : 00</a:t>
            </a:r>
            <a:r>
              <a:rPr lang="en-CA" sz="1600" dirty="0" smtClean="0">
                <a:solidFill>
                  <a:srgbClr val="00B050"/>
                </a:solidFill>
              </a:rPr>
              <a:t>22</a:t>
            </a:r>
            <a:r>
              <a:rPr lang="en-CA" sz="1600" dirty="0" smtClean="0"/>
              <a:t>3FD8 00223FE8 00223FF8 00224008 00224018 00224028 00224038 </a:t>
            </a:r>
          </a:p>
          <a:p>
            <a:pPr>
              <a:buNone/>
            </a:pPr>
            <a:r>
              <a:rPr lang="en-CA" sz="1600" dirty="0" smtClean="0"/>
              <a:t> </a:t>
            </a:r>
          </a:p>
          <a:p>
            <a:pPr>
              <a:buNone/>
            </a:pPr>
            <a:r>
              <a:rPr lang="en-CA" sz="1600" dirty="0" smtClean="0"/>
              <a:t>MALLOC returns : 000</a:t>
            </a:r>
            <a:r>
              <a:rPr lang="en-CA" sz="1600" dirty="0" smtClean="0">
                <a:solidFill>
                  <a:srgbClr val="FF0000"/>
                </a:solidFill>
              </a:rPr>
              <a:t>B1</a:t>
            </a:r>
            <a:r>
              <a:rPr lang="en-CA" sz="1600" dirty="0" smtClean="0"/>
              <a:t>8F8 000B1908 000B1918 000B1928 000B1938 000B1948 000B1958 </a:t>
            </a:r>
          </a:p>
          <a:p>
            <a:pPr>
              <a:buNone/>
            </a:pPr>
            <a:r>
              <a:rPr lang="en-CA" sz="1600" dirty="0" err="1" smtClean="0"/>
              <a:t>HeapAlloc</a:t>
            </a:r>
            <a:r>
              <a:rPr lang="en-CA" sz="1600" dirty="0" smtClean="0"/>
              <a:t> returns : 00</a:t>
            </a:r>
            <a:r>
              <a:rPr lang="en-CA" sz="1600" dirty="0" smtClean="0">
                <a:solidFill>
                  <a:srgbClr val="00B050"/>
                </a:solidFill>
              </a:rPr>
              <a:t>3C</a:t>
            </a:r>
            <a:r>
              <a:rPr lang="en-CA" sz="1600" dirty="0" smtClean="0"/>
              <a:t>3FD8 003C3FE8 003C3FF8 003C4008 003C4018 003C4028 003C4038 </a:t>
            </a:r>
          </a:p>
          <a:p>
            <a:pPr>
              <a:buNone/>
            </a:pPr>
            <a:r>
              <a:rPr lang="en-CA" sz="1600" dirty="0" smtClean="0"/>
              <a:t> </a:t>
            </a:r>
          </a:p>
          <a:p>
            <a:pPr>
              <a:buNone/>
            </a:pPr>
            <a:r>
              <a:rPr lang="en-CA" sz="1600" dirty="0" smtClean="0"/>
              <a:t>MALLOC returns : 000</a:t>
            </a:r>
            <a:r>
              <a:rPr lang="en-CA" sz="1600" dirty="0" smtClean="0">
                <a:solidFill>
                  <a:srgbClr val="FF0000"/>
                </a:solidFill>
              </a:rPr>
              <a:t>A1</a:t>
            </a:r>
            <a:r>
              <a:rPr lang="en-CA" sz="1600" dirty="0" smtClean="0"/>
              <a:t>8F8 000A1908 000A1918 000A1928 000A1938 000A1948 000A1958 </a:t>
            </a:r>
          </a:p>
          <a:p>
            <a:pPr>
              <a:buNone/>
            </a:pPr>
            <a:r>
              <a:rPr lang="en-CA" sz="1600" dirty="0" err="1" smtClean="0"/>
              <a:t>HeapAlloc</a:t>
            </a:r>
            <a:r>
              <a:rPr lang="en-CA" sz="1600" dirty="0" smtClean="0"/>
              <a:t> returns : 00</a:t>
            </a:r>
            <a:r>
              <a:rPr lang="en-CA" sz="1600" dirty="0" smtClean="0">
                <a:solidFill>
                  <a:srgbClr val="00B050"/>
                </a:solidFill>
              </a:rPr>
              <a:t>41</a:t>
            </a:r>
            <a:r>
              <a:rPr lang="en-CA" sz="1600" dirty="0" smtClean="0"/>
              <a:t>3FD8 00413FE8 00413FF8 00414008 00414018 00414028 00414038 </a:t>
            </a:r>
          </a:p>
          <a:p>
            <a:pPr>
              <a:buNone/>
            </a:pPr>
            <a:r>
              <a:rPr lang="en-CA" sz="1600" dirty="0" smtClean="0"/>
              <a:t> </a:t>
            </a:r>
          </a:p>
          <a:p>
            <a:pPr>
              <a:buNone/>
            </a:pPr>
            <a:r>
              <a:rPr lang="en-CA" sz="1600" dirty="0" smtClean="0"/>
              <a:t>MALLOC returns : 00</a:t>
            </a:r>
            <a:r>
              <a:rPr lang="en-CA" sz="1600" dirty="0" smtClean="0">
                <a:solidFill>
                  <a:srgbClr val="FF0000"/>
                </a:solidFill>
              </a:rPr>
              <a:t>63</a:t>
            </a:r>
            <a:r>
              <a:rPr lang="en-CA" sz="1600" dirty="0" smtClean="0"/>
              <a:t>18F8 00631908 00631918 00631928 00631938 00631948 00631958 </a:t>
            </a:r>
          </a:p>
          <a:p>
            <a:pPr>
              <a:buNone/>
            </a:pPr>
            <a:r>
              <a:rPr lang="en-CA" sz="1600" dirty="0" err="1" smtClean="0"/>
              <a:t>HeapAlloc</a:t>
            </a:r>
            <a:r>
              <a:rPr lang="en-CA" sz="1600" dirty="0" smtClean="0"/>
              <a:t> returns : 00</a:t>
            </a:r>
            <a:r>
              <a:rPr lang="en-CA" sz="1600" dirty="0" smtClean="0">
                <a:solidFill>
                  <a:srgbClr val="00B050"/>
                </a:solidFill>
              </a:rPr>
              <a:t>16</a:t>
            </a:r>
            <a:r>
              <a:rPr lang="en-CA" sz="1600" dirty="0" smtClean="0"/>
              <a:t>3FD8 00163FE8 00163FF8 00164008 00164018 00164028 00164038</a:t>
            </a:r>
          </a:p>
          <a:p>
            <a:pPr>
              <a:buNone/>
            </a:pPr>
            <a:endParaRPr lang="en-CA" sz="1600" dirty="0" smtClean="0"/>
          </a:p>
          <a:p>
            <a:pPr>
              <a:buNone/>
            </a:pPr>
            <a:r>
              <a:rPr lang="en-CA" sz="1600" dirty="0" smtClean="0"/>
              <a:t>Heap ASLR on the windows kernel uses 5 bits of entropy (Windows 7 / Vista)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7564</TotalTime>
  <Words>2955</Words>
  <Application>Microsoft Office PowerPoint</Application>
  <PresentationFormat>On-screen Show (4:3)</PresentationFormat>
  <Paragraphs>739</Paragraphs>
  <Slides>49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0" baseType="lpstr">
      <vt:lpstr>Office Theme</vt:lpstr>
      <vt:lpstr>Automated vulnerability analysis of zero sized heap allocations</vt:lpstr>
      <vt:lpstr>Zero alloc: what is it ?</vt:lpstr>
      <vt:lpstr>Zero alloc (2)</vt:lpstr>
      <vt:lpstr>Zero alloc (3)</vt:lpstr>
      <vt:lpstr>Overview</vt:lpstr>
      <vt:lpstr>Presentation outline</vt:lpstr>
      <vt:lpstr>PowerPoint Presentation</vt:lpstr>
      <vt:lpstr>PowerPoint Presentation</vt:lpstr>
      <vt:lpstr>Windows kernel zero allocation</vt:lpstr>
      <vt:lpstr>Root cause: ExAllocatePoolWithTag(0) returns a valid chunk</vt:lpstr>
      <vt:lpstr>User-land tests</vt:lpstr>
      <vt:lpstr>Zero allocs on UNIX</vt:lpstr>
      <vt:lpstr>PowerPoint Presentation</vt:lpstr>
      <vt:lpstr>Kernel bug due to a zero allocation</vt:lpstr>
      <vt:lpstr>Kernel bug continued </vt:lpstr>
      <vt:lpstr>Kernel bug continued (2)</vt:lpstr>
      <vt:lpstr>Early conclusions</vt:lpstr>
      <vt:lpstr>Ex2: zero alloc leads to heap overflow</vt:lpstr>
      <vt:lpstr>EoP bug explained (continued)</vt:lpstr>
      <vt:lpstr>PowerPoint Presentation</vt:lpstr>
      <vt:lpstr>The need for automated analysis</vt:lpstr>
      <vt:lpstr>Automated techniques Dataflow analysis (DFA)</vt:lpstr>
      <vt:lpstr>    Ex: A data dependence graph  </vt:lpstr>
      <vt:lpstr>Automated technique 2: Model checking</vt:lpstr>
      <vt:lpstr>Model checking (cont)</vt:lpstr>
      <vt:lpstr>State-transition graph</vt:lpstr>
      <vt:lpstr>Automated techniques (3) Theorem Proving (TP)</vt:lpstr>
      <vt:lpstr>Theorem proving </vt:lpstr>
      <vt:lpstr>Dummy example reloaded Logical inference</vt:lpstr>
      <vt:lpstr>Dummy example (step 1)</vt:lpstr>
      <vt:lpstr>Dummy example (step 2)</vt:lpstr>
      <vt:lpstr>Dummy example (step 3)</vt:lpstr>
      <vt:lpstr>Dummy example (step 4)</vt:lpstr>
      <vt:lpstr>Dummy example (step 5)</vt:lpstr>
      <vt:lpstr>Dummy example (step 6)</vt:lpstr>
      <vt:lpstr>Automated analysis : HAVOC</vt:lpstr>
      <vt:lpstr>HAVOC: The big picture</vt:lpstr>
      <vt:lpstr>HAVOC analysis modes</vt:lpstr>
      <vt:lpstr>Example of HAVOC annotations</vt:lpstr>
      <vt:lpstr>Using HAVOC to find complex bugs in the remote kernel attack surface</vt:lpstr>
      <vt:lpstr>PowerPoint Presentation</vt:lpstr>
      <vt:lpstr>Near-zero allocation analysis</vt:lpstr>
      <vt:lpstr>Remote heap overflow due to  near-zero allocation bug</vt:lpstr>
      <vt:lpstr>Remote near-zero alloc bug (2)</vt:lpstr>
      <vt:lpstr>Remote near-0 alloc bug (3)</vt:lpstr>
      <vt:lpstr>Conclusion</vt:lpstr>
      <vt:lpstr>Related work</vt:lpstr>
      <vt:lpstr>Questions?</vt:lpstr>
      <vt:lpstr>Bonus slide: Exploitability / Mitigations Windows Kernel Heap ASLR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Zero allocation vulnerabilities</dc:title>
  <dc:creator>Julien Vanegue</dc:creator>
  <cp:lastModifiedBy>Julien Vanegue</cp:lastModifiedBy>
  <cp:revision>493</cp:revision>
  <dcterms:created xsi:type="dcterms:W3CDTF">2006-08-16T00:00:00Z</dcterms:created>
  <dcterms:modified xsi:type="dcterms:W3CDTF">2011-01-11T01:02:41Z</dcterms:modified>
</cp:coreProperties>
</file>